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0" r:id="rId1"/>
  </p:sldMasterIdLst>
  <p:notesMasterIdLst>
    <p:notesMasterId r:id="rId39"/>
  </p:notesMasterIdLst>
  <p:sldIdLst>
    <p:sldId id="256" r:id="rId2"/>
    <p:sldId id="257" r:id="rId3"/>
    <p:sldId id="261" r:id="rId4"/>
    <p:sldId id="275" r:id="rId5"/>
    <p:sldId id="264" r:id="rId6"/>
    <p:sldId id="265" r:id="rId7"/>
    <p:sldId id="266" r:id="rId8"/>
    <p:sldId id="267" r:id="rId9"/>
    <p:sldId id="268" r:id="rId10"/>
    <p:sldId id="269" r:id="rId11"/>
    <p:sldId id="270" r:id="rId12"/>
    <p:sldId id="271" r:id="rId13"/>
    <p:sldId id="272" r:id="rId14"/>
    <p:sldId id="273" r:id="rId15"/>
    <p:sldId id="274" r:id="rId16"/>
    <p:sldId id="284" r:id="rId17"/>
    <p:sldId id="291" r:id="rId18"/>
    <p:sldId id="283" r:id="rId19"/>
    <p:sldId id="260" r:id="rId20"/>
    <p:sldId id="294" r:id="rId21"/>
    <p:sldId id="295" r:id="rId22"/>
    <p:sldId id="277" r:id="rId23"/>
    <p:sldId id="280" r:id="rId24"/>
    <p:sldId id="281" r:id="rId25"/>
    <p:sldId id="278" r:id="rId26"/>
    <p:sldId id="279" r:id="rId27"/>
    <p:sldId id="282" r:id="rId28"/>
    <p:sldId id="288" r:id="rId29"/>
    <p:sldId id="290" r:id="rId30"/>
    <p:sldId id="292" r:id="rId31"/>
    <p:sldId id="296" r:id="rId32"/>
    <p:sldId id="285" r:id="rId33"/>
    <p:sldId id="286" r:id="rId34"/>
    <p:sldId id="287" r:id="rId35"/>
    <p:sldId id="289" r:id="rId36"/>
    <p:sldId id="293" r:id="rId37"/>
    <p:sldId id="26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4D29C-73E0-4034-89D9-6471084BB877}" type="datetimeFigureOut">
              <a:rPr lang="en-US" smtClean="0"/>
              <a:t>11/22/2013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DF51B-5E69-4B07-8126-E3A08A875841}" type="slidenum">
              <a:rPr lang="en-US" smtClean="0"/>
              <a:t>‹#›</a:t>
            </a:fld>
            <a:endParaRPr lang="en-US"/>
          </a:p>
        </p:txBody>
      </p:sp>
    </p:spTree>
    <p:extLst>
      <p:ext uri="{BB962C8B-B14F-4D97-AF65-F5344CB8AC3E}">
        <p14:creationId xmlns:p14="http://schemas.microsoft.com/office/powerpoint/2010/main" val="3561328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BBC26-E1BD-492F-AE9F-E7719D1DA367}" type="slidenum">
              <a:rPr lang="ar-SA"/>
              <a:pPr/>
              <a:t>15</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9766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9F38B-3071-4264-B1E0-BEC813F895FF}"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82865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F38B-3071-4264-B1E0-BEC813F895FF}"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79821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F38B-3071-4264-B1E0-BEC813F895FF}"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548285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09600" y="1600201"/>
            <a:ext cx="5384800" cy="4525963"/>
          </a:xfrm>
        </p:spPr>
        <p:txBody>
          <a:bodyPr/>
          <a:lstStyle/>
          <a:p>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737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09600" y="6245225"/>
            <a:ext cx="2844800" cy="476250"/>
          </a:xfrm>
        </p:spPr>
        <p:txBody>
          <a:bodyPr/>
          <a:lstStyle>
            <a:lvl1pPr>
              <a:defRPr/>
            </a:lvl1pPr>
          </a:lstStyle>
          <a:p>
            <a:fld id="{D20078A0-CC1D-4106-840F-ECFD56E632C6}" type="slidenum">
              <a:rPr lang="ar-SA"/>
              <a:pPr/>
              <a:t>‹#›</a:t>
            </a:fld>
            <a:endParaRPr lang="en-US"/>
          </a:p>
        </p:txBody>
      </p:sp>
    </p:spTree>
    <p:extLst>
      <p:ext uri="{BB962C8B-B14F-4D97-AF65-F5344CB8AC3E}">
        <p14:creationId xmlns:p14="http://schemas.microsoft.com/office/powerpoint/2010/main" val="202033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9F38B-3071-4264-B1E0-BEC813F895FF}"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88321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9F38B-3071-4264-B1E0-BEC813F895FF}"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44796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9F38B-3071-4264-B1E0-BEC813F895FF}"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50001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9F38B-3071-4264-B1E0-BEC813F895FF}" type="datetimeFigureOut">
              <a:rPr lang="en-US" smtClean="0"/>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4932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9F38B-3071-4264-B1E0-BEC813F895FF}" type="datetimeFigureOut">
              <a:rPr lang="en-US" smtClean="0"/>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74506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9F38B-3071-4264-B1E0-BEC813F895FF}" type="datetimeFigureOut">
              <a:rPr lang="en-US" smtClean="0"/>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3982940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9F38B-3071-4264-B1E0-BEC813F895FF}"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53059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9F38B-3071-4264-B1E0-BEC813F895FF}"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301B6-6075-4D5E-A93C-15BFE5B4B12A}" type="slidenum">
              <a:rPr lang="en-US" smtClean="0"/>
              <a:t>‹#›</a:t>
            </a:fld>
            <a:endParaRPr lang="en-US"/>
          </a:p>
        </p:txBody>
      </p:sp>
    </p:spTree>
    <p:extLst>
      <p:ext uri="{BB962C8B-B14F-4D97-AF65-F5344CB8AC3E}">
        <p14:creationId xmlns:p14="http://schemas.microsoft.com/office/powerpoint/2010/main" val="20487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9F38B-3071-4264-B1E0-BEC813F895FF}" type="datetimeFigureOut">
              <a:rPr lang="en-US" smtClean="0"/>
              <a:t>11/22/2013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301B6-6075-4D5E-A93C-15BFE5B4B12A}" type="slidenum">
              <a:rPr lang="en-US" smtClean="0"/>
              <a:t>‹#›</a:t>
            </a:fld>
            <a:endParaRPr lang="en-US"/>
          </a:p>
        </p:txBody>
      </p:sp>
    </p:spTree>
    <p:extLst>
      <p:ext uri="{BB962C8B-B14F-4D97-AF65-F5344CB8AC3E}">
        <p14:creationId xmlns:p14="http://schemas.microsoft.com/office/powerpoint/2010/main" val="122433302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freedomscientific.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humanware.com/" TargetMode="External"/><Relationship Id="rId5" Type="http://schemas.openxmlformats.org/officeDocument/2006/relationships/hyperlink" Target="http://www.cobolt.co.uk/" TargetMode="External"/><Relationship Id="rId4" Type="http://schemas.openxmlformats.org/officeDocument/2006/relationships/hyperlink" Target="http://www.baum.de/e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kfofeen.resala@gmail.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vda-project.or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nvda-project.blogspot.com/" TargetMode="External"/><Relationship Id="rId7" Type="http://schemas.openxmlformats.org/officeDocument/2006/relationships/hyperlink" Target="http://blindopedia.kenanaonline.com/" TargetMode="External"/><Relationship Id="rId2" Type="http://schemas.openxmlformats.org/officeDocument/2006/relationships/hyperlink" Target="http://libbraille.org/translator.php?src=%D8%A7%D9%84%D9%84%D9%87&amp;table=arabic" TargetMode="External"/><Relationship Id="rId1" Type="http://schemas.openxmlformats.org/officeDocument/2006/relationships/slideLayout" Target="../slideLayouts/slideLayout2.xml"/><Relationship Id="rId6" Type="http://schemas.openxmlformats.org/officeDocument/2006/relationships/hyperlink" Target="http://www.brainbell.com/tutors/Visual_Basic/ch16.htm" TargetMode="External"/><Relationship Id="rId5" Type="http://schemas.openxmlformats.org/officeDocument/2006/relationships/hyperlink" Target="http://www.imsglobal.org/accessibility/accessiblevers/" TargetMode="External"/><Relationship Id="rId4" Type="http://schemas.openxmlformats.org/officeDocument/2006/relationships/hyperlink" Target="http://www.empowermentzone.com/acc_soft.txt"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www.baum.de/en/products/brailledisplay/vconnect12.php" TargetMode="External"/><Relationship Id="rId3" Type="http://schemas.openxmlformats.org/officeDocument/2006/relationships/hyperlink" Target="http://www.byronknoll.com/braille.html" TargetMode="External"/><Relationship Id="rId7" Type="http://schemas.openxmlformats.org/officeDocument/2006/relationships/hyperlink" Target="http://www.freedomscientific.com/products/fs/pacmate-product-page.asp" TargetMode="External"/><Relationship Id="rId2" Type="http://schemas.openxmlformats.org/officeDocument/2006/relationships/hyperlink" Target="http://www.dotlessbraille.org/Five.htm" TargetMode="External"/><Relationship Id="rId1" Type="http://schemas.openxmlformats.org/officeDocument/2006/relationships/slideLayout" Target="../slideLayouts/slideLayout2.xml"/><Relationship Id="rId6" Type="http://schemas.openxmlformats.org/officeDocument/2006/relationships/hyperlink" Target="http://www.nuance.com/for-individuals/by-solution/talks-zooms/index.htm" TargetMode="External"/><Relationship Id="rId5" Type="http://schemas.openxmlformats.org/officeDocument/2006/relationships/hyperlink" Target="http://www.kurzweiledu.com/default.html" TargetMode="External"/><Relationship Id="rId10" Type="http://schemas.openxmlformats.org/officeDocument/2006/relationships/hyperlink" Target="http://www.nvaccess.org/" TargetMode="External"/><Relationship Id="rId4" Type="http://schemas.openxmlformats.org/officeDocument/2006/relationships/hyperlink" Target="http://www.duxburysystems.com/" TargetMode="External"/><Relationship Id="rId9" Type="http://schemas.openxmlformats.org/officeDocument/2006/relationships/hyperlink" Target="http://www.yankodesign.com/2009/04/17/braille-e-book/"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wael.zein@gmail.com" TargetMode="External"/><Relationship Id="rId2" Type="http://schemas.openxmlformats.org/officeDocument/2006/relationships/hyperlink" Target="mailto:efoda@ieee.org" TargetMode="External"/><Relationship Id="rId1" Type="http://schemas.openxmlformats.org/officeDocument/2006/relationships/slideLayout" Target="../slideLayouts/slideLayout2.xml"/><Relationship Id="rId4" Type="http://schemas.openxmlformats.org/officeDocument/2006/relationships/hyperlink" Target="http://waelzakareya.blogspot.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it.ly/1cvGOCl" TargetMode="External"/><Relationship Id="rId2" Type="http://schemas.openxmlformats.org/officeDocument/2006/relationships/hyperlink" Target="https://www.youtube.com/watch?v=8Emw3PHZcK4" TargetMode="External"/><Relationship Id="rId1" Type="http://schemas.openxmlformats.org/officeDocument/2006/relationships/slideLayout" Target="../slideLayouts/slideLayout2.xml"/><Relationship Id="rId5" Type="http://schemas.openxmlformats.org/officeDocument/2006/relationships/hyperlink" Target="http://news.fiu.edu/2013/04/fiu-students-develop-eyeglasses-that-read-to-blind/58314" TargetMode="External"/><Relationship Id="rId4" Type="http://schemas.openxmlformats.org/officeDocument/2006/relationships/hyperlink" Target="http://www.nytimes.com/video/science/100000002039719/the-fda-approves-a-bionic-eye.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662" y="525542"/>
            <a:ext cx="9144000" cy="1436464"/>
          </a:xfrm>
        </p:spPr>
        <p:txBody>
          <a:bodyPr/>
          <a:lstStyle/>
          <a:p>
            <a:r>
              <a:rPr lang="ar-EG" dirty="0" smtClean="0">
                <a:solidFill>
                  <a:schemeClr val="accent5">
                    <a:lumMod val="75000"/>
                  </a:schemeClr>
                </a:solidFill>
              </a:rPr>
              <a:t>هندسة من أجل المكفوفين العرب	</a:t>
            </a:r>
            <a:endParaRPr lang="en-US" dirty="0">
              <a:solidFill>
                <a:schemeClr val="accent5">
                  <a:lumMod val="75000"/>
                </a:schemeClr>
              </a:solidFill>
            </a:endParaRPr>
          </a:p>
        </p:txBody>
      </p:sp>
      <p:sp>
        <p:nvSpPr>
          <p:cNvPr id="3" name="Subtitle 2"/>
          <p:cNvSpPr>
            <a:spLocks noGrp="1"/>
          </p:cNvSpPr>
          <p:nvPr>
            <p:ph type="subTitle" idx="1"/>
          </p:nvPr>
        </p:nvSpPr>
        <p:spPr>
          <a:xfrm>
            <a:off x="2927798" y="3074005"/>
            <a:ext cx="9144000" cy="1655762"/>
          </a:xfrm>
        </p:spPr>
        <p:txBody>
          <a:bodyPr>
            <a:normAutofit/>
          </a:bodyPr>
          <a:lstStyle/>
          <a:p>
            <a:r>
              <a:rPr lang="ar-EG" dirty="0" smtClean="0"/>
              <a:t>إعداد:</a:t>
            </a:r>
          </a:p>
          <a:p>
            <a:r>
              <a:rPr lang="ar-EG" dirty="0" smtClean="0"/>
              <a:t>إنجي فوده</a:t>
            </a:r>
          </a:p>
          <a:p>
            <a:r>
              <a:rPr lang="ar-EG" dirty="0" smtClean="0"/>
              <a:t>وائل زكريا</a:t>
            </a:r>
            <a:endParaRPr lang="en-US" dirty="0" smtClean="0"/>
          </a:p>
          <a:p>
            <a:endParaRPr lang="ar-EG"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001" y="2286471"/>
            <a:ext cx="4762500" cy="3571875"/>
          </a:xfrm>
          <a:prstGeom prst="rect">
            <a:avLst/>
          </a:prstGeom>
        </p:spPr>
      </p:pic>
    </p:spTree>
    <p:extLst>
      <p:ext uri="{BB962C8B-B14F-4D97-AF65-F5344CB8AC3E}">
        <p14:creationId xmlns:p14="http://schemas.microsoft.com/office/powerpoint/2010/main" val="4171012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pPr algn="r" rtl="1"/>
            <a:r>
              <a:rPr lang="ar-EG" dirty="0">
                <a:solidFill>
                  <a:schemeClr val="accent5">
                    <a:lumMod val="75000"/>
                  </a:schemeClr>
                </a:solidFill>
              </a:rPr>
              <a:t>جهاز تحديد الاتجاهات والمناطق </a:t>
            </a:r>
            <a:endParaRPr lang="en-US" dirty="0">
              <a:solidFill>
                <a:schemeClr val="accent5">
                  <a:lumMod val="75000"/>
                </a:schemeClr>
              </a:solidFill>
            </a:endParaRPr>
          </a:p>
        </p:txBody>
      </p:sp>
      <p:pic>
        <p:nvPicPr>
          <p:cNvPr id="24583" name="Picture 7" descr="trekker breeze"/>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133600" y="1752600"/>
            <a:ext cx="38100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2" name="Rectangle 6"/>
          <p:cNvSpPr>
            <a:spLocks noGrp="1" noChangeArrowheads="1"/>
          </p:cNvSpPr>
          <p:nvPr>
            <p:ph type="body" sz="half" idx="2"/>
          </p:nvPr>
        </p:nvSpPr>
        <p:spPr/>
        <p:txBody>
          <a:bodyPr/>
          <a:lstStyle/>
          <a:p>
            <a:pPr algn="r" rtl="1"/>
            <a:r>
              <a:rPr lang="ar-EG" dirty="0" smtClean="0"/>
              <a:t>تحري </a:t>
            </a:r>
            <a:r>
              <a:rPr lang="ar-EG" dirty="0"/>
              <a:t>المنطقة المكانية التي يريدون الانتقال </a:t>
            </a:r>
            <a:r>
              <a:rPr lang="ar-EG" dirty="0" smtClean="0"/>
              <a:t>لها</a:t>
            </a:r>
            <a:endParaRPr lang="en-US" dirty="0" smtClean="0"/>
          </a:p>
          <a:p>
            <a:pPr algn="r" rtl="1"/>
            <a:r>
              <a:rPr lang="ar-EG" dirty="0" smtClean="0"/>
              <a:t>ويساعدهم </a:t>
            </a:r>
            <a:r>
              <a:rPr lang="ar-EG" dirty="0"/>
              <a:t>على معرفة مكانهم الحالي. </a:t>
            </a:r>
            <a:endParaRPr lang="ar-EG" dirty="0" smtClean="0"/>
          </a:p>
          <a:p>
            <a:pPr algn="r" rtl="1"/>
            <a:r>
              <a:rPr lang="ar-EG" dirty="0" smtClean="0"/>
              <a:t>اعتمادا </a:t>
            </a:r>
            <a:r>
              <a:rPr lang="ar-EG" dirty="0"/>
              <a:t>على خرائط مفصلة ينطق هذا الجهاز كل ما يحيط بمستخدمه متى طلب منه </a:t>
            </a:r>
            <a:r>
              <a:rPr lang="ar-EG" dirty="0" smtClean="0"/>
              <a:t>ذلك</a:t>
            </a:r>
          </a:p>
          <a:p>
            <a:pPr algn="r" rtl="1"/>
            <a:r>
              <a:rPr lang="ar-EG" dirty="0" smtClean="0"/>
              <a:t>كما </a:t>
            </a:r>
            <a:r>
              <a:rPr lang="ar-EG" dirty="0"/>
              <a:t>يتحرى الجهاز المناطق سواء كان مستخدمه يسير على أقدامه أو راكبا سيارة تمشي بسرعة.</a:t>
            </a:r>
            <a:endParaRPr lang="en-US" dirty="0"/>
          </a:p>
        </p:txBody>
      </p:sp>
    </p:spTree>
    <p:extLst>
      <p:ext uri="{BB962C8B-B14F-4D97-AF65-F5344CB8AC3E}">
        <p14:creationId xmlns:p14="http://schemas.microsoft.com/office/powerpoint/2010/main" val="1593796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pPr algn="r" rtl="1"/>
            <a:r>
              <a:rPr lang="ar-EG" dirty="0">
                <a:solidFill>
                  <a:schemeClr val="accent5">
                    <a:lumMod val="75000"/>
                  </a:schemeClr>
                </a:solidFill>
              </a:rPr>
              <a:t>جهاز قارئ الملصقات </a:t>
            </a:r>
            <a:endParaRPr lang="en-US" dirty="0">
              <a:solidFill>
                <a:schemeClr val="accent5">
                  <a:lumMod val="75000"/>
                </a:schemeClr>
              </a:solidFill>
            </a:endParaRPr>
          </a:p>
        </p:txBody>
      </p:sp>
      <p:pic>
        <p:nvPicPr>
          <p:cNvPr id="26631" name="Picture 7" descr="touchmemo_01"/>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057400" y="1676400"/>
            <a:ext cx="36576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30" name="Rectangle 6"/>
          <p:cNvSpPr>
            <a:spLocks noGrp="1" noChangeArrowheads="1"/>
          </p:cNvSpPr>
          <p:nvPr>
            <p:ph type="body" sz="half" idx="2"/>
          </p:nvPr>
        </p:nvSpPr>
        <p:spPr/>
        <p:txBody>
          <a:bodyPr/>
          <a:lstStyle/>
          <a:p>
            <a:pPr algn="justLow" rtl="1"/>
            <a:r>
              <a:rPr lang="ar-EG" sz="2400" dirty="0" smtClean="0"/>
              <a:t>التعرف </a:t>
            </a:r>
            <a:r>
              <a:rPr lang="ar-EG" sz="2400" dirty="0"/>
              <a:t>المباشر على أي عبوات أو أوراق أو بطاقات أو غيرها. </a:t>
            </a:r>
            <a:endParaRPr lang="ar-EG" sz="2400" dirty="0" smtClean="0"/>
          </a:p>
          <a:p>
            <a:pPr algn="justLow" rtl="1"/>
            <a:r>
              <a:rPr lang="ar-EG" sz="2400" dirty="0" smtClean="0"/>
              <a:t>وهذا </a:t>
            </a:r>
            <a:r>
              <a:rPr lang="ar-EG" sz="2400" dirty="0"/>
              <a:t>الجهاز إنما يعتبر وسيلته للتعرف السهل على كل شيء</a:t>
            </a:r>
            <a:r>
              <a:rPr lang="ar-EG" sz="2400" dirty="0" smtClean="0"/>
              <a:t>.</a:t>
            </a:r>
          </a:p>
          <a:p>
            <a:pPr algn="justLow" rtl="1"/>
            <a:r>
              <a:rPr lang="ar-EG" sz="2400" dirty="0" smtClean="0"/>
              <a:t>الفكرة </a:t>
            </a:r>
            <a:r>
              <a:rPr lang="ar-EG" sz="2400" dirty="0"/>
              <a:t>ببساطة هي وضع لاصق على العبوة </a:t>
            </a:r>
            <a:r>
              <a:rPr lang="ar-EG" sz="2400" dirty="0" smtClean="0"/>
              <a:t>وتسجيل </a:t>
            </a:r>
            <a:r>
              <a:rPr lang="ar-EG" sz="2400" dirty="0"/>
              <a:t>معلومة مبسطة عنها صوتا، عبارة مثل: ”مبيد الحشرات الطائرة“ أو ”سيدي حفلة صيف 2012“ وهكذا، ثم عند لمس العلبة أو العبوة مرة أخرى سينطق الجهاز ما سجلناه سلفا</a:t>
            </a:r>
            <a:r>
              <a:rPr lang="ar-EG" sz="2400" b="1" dirty="0"/>
              <a:t>.</a:t>
            </a:r>
            <a:endParaRPr lang="en-US" sz="2400" b="1" dirty="0"/>
          </a:p>
        </p:txBody>
      </p:sp>
    </p:spTree>
    <p:extLst>
      <p:ext uri="{BB962C8B-B14F-4D97-AF65-F5344CB8AC3E}">
        <p14:creationId xmlns:p14="http://schemas.microsoft.com/office/powerpoint/2010/main" val="2934667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3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3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algn="r" rtl="1"/>
            <a:r>
              <a:rPr lang="ar-EG" dirty="0">
                <a:solidFill>
                  <a:schemeClr val="accent5">
                    <a:lumMod val="75000"/>
                  </a:schemeClr>
                </a:solidFill>
              </a:rPr>
              <a:t>شريط قياس ناطق </a:t>
            </a:r>
            <a:endParaRPr lang="en-US" dirty="0">
              <a:solidFill>
                <a:schemeClr val="accent5">
                  <a:lumMod val="75000"/>
                </a:schemeClr>
              </a:solidFill>
            </a:endParaRPr>
          </a:p>
        </p:txBody>
      </p:sp>
      <p:pic>
        <p:nvPicPr>
          <p:cNvPr id="28679" name="Picture 7" descr="talktape"/>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057400" y="1600200"/>
            <a:ext cx="35814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8" name="Rectangle 6"/>
          <p:cNvSpPr>
            <a:spLocks noGrp="1" noChangeArrowheads="1"/>
          </p:cNvSpPr>
          <p:nvPr>
            <p:ph type="body" sz="half" idx="2"/>
          </p:nvPr>
        </p:nvSpPr>
        <p:spPr/>
        <p:txBody>
          <a:bodyPr/>
          <a:lstStyle/>
          <a:p>
            <a:pPr algn="justLow" rtl="1">
              <a:buFontTx/>
              <a:buNone/>
            </a:pPr>
            <a:r>
              <a:rPr lang="ar-EG" dirty="0" smtClean="0"/>
              <a:t>وهذا </a:t>
            </a:r>
            <a:r>
              <a:rPr lang="ar-EG" dirty="0"/>
              <a:t>شريط قياس عادي تماما والميزة فيه أنه ينطق المقاييس بالصوت.</a:t>
            </a:r>
            <a:endParaRPr lang="en-US" dirty="0"/>
          </a:p>
        </p:txBody>
      </p:sp>
    </p:spTree>
    <p:extLst>
      <p:ext uri="{BB962C8B-B14F-4D97-AF65-F5344CB8AC3E}">
        <p14:creationId xmlns:p14="http://schemas.microsoft.com/office/powerpoint/2010/main" val="484766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pPr algn="r" rtl="1"/>
            <a:r>
              <a:rPr lang="ar-EG" dirty="0">
                <a:solidFill>
                  <a:schemeClr val="accent5">
                    <a:lumMod val="75000"/>
                  </a:schemeClr>
                </a:solidFill>
              </a:rPr>
              <a:t>وعاء ناطق </a:t>
            </a:r>
            <a:endParaRPr lang="en-US" dirty="0">
              <a:solidFill>
                <a:schemeClr val="accent5">
                  <a:lumMod val="75000"/>
                </a:schemeClr>
              </a:solidFill>
            </a:endParaRPr>
          </a:p>
        </p:txBody>
      </p:sp>
      <p:pic>
        <p:nvPicPr>
          <p:cNvPr id="30727" name="Picture 7" descr="Jug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2111375" y="2510631"/>
            <a:ext cx="2381250" cy="2705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6" name="Rectangle 6"/>
          <p:cNvSpPr>
            <a:spLocks noGrp="1" noChangeArrowheads="1"/>
          </p:cNvSpPr>
          <p:nvPr>
            <p:ph type="body" sz="half" idx="2"/>
          </p:nvPr>
        </p:nvSpPr>
        <p:spPr/>
        <p:txBody>
          <a:bodyPr/>
          <a:lstStyle/>
          <a:p>
            <a:pPr algn="justLow" rtl="1"/>
            <a:r>
              <a:rPr lang="ar-EG" dirty="0"/>
              <a:t>تحتاج أغلب المكفوفات للتعامل مع مثل هذا الوعاء في </a:t>
            </a:r>
            <a:r>
              <a:rPr lang="ar-EG" dirty="0" smtClean="0"/>
              <a:t>المطبخ</a:t>
            </a:r>
            <a:endParaRPr lang="en-US" dirty="0" smtClean="0"/>
          </a:p>
          <a:p>
            <a:pPr algn="justLow" rtl="1"/>
            <a:r>
              <a:rPr lang="ar-EG" dirty="0" smtClean="0"/>
              <a:t> </a:t>
            </a:r>
            <a:r>
              <a:rPr lang="ar-EG" dirty="0"/>
              <a:t>لأنه يخبر بمستوى صب السوائل بعداد يمكن من خلاله معرفة مستوى السائل في الإيناء </a:t>
            </a:r>
            <a:endParaRPr lang="en-US" dirty="0" smtClean="0"/>
          </a:p>
          <a:p>
            <a:pPr algn="justLow" rtl="1"/>
            <a:r>
              <a:rPr lang="ar-EG" dirty="0" smtClean="0"/>
              <a:t>بدون </a:t>
            </a:r>
            <a:r>
              <a:rPr lang="ar-EG" dirty="0"/>
              <a:t>لمس السائل الذي قد تكون حرارته مرتفعة.</a:t>
            </a:r>
            <a:endParaRPr lang="en-US" dirty="0"/>
          </a:p>
        </p:txBody>
      </p:sp>
    </p:spTree>
    <p:extLst>
      <p:ext uri="{BB962C8B-B14F-4D97-AF65-F5344CB8AC3E}">
        <p14:creationId xmlns:p14="http://schemas.microsoft.com/office/powerpoint/2010/main" val="2629412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pPr algn="r" rtl="1"/>
            <a:r>
              <a:rPr lang="ar-EG" dirty="0">
                <a:solidFill>
                  <a:schemeClr val="accent5">
                    <a:lumMod val="75000"/>
                  </a:schemeClr>
                </a:solidFill>
              </a:rPr>
              <a:t>مفكرة بطريقة برايل و ناطقة </a:t>
            </a:r>
            <a:endParaRPr lang="en-US" dirty="0">
              <a:solidFill>
                <a:schemeClr val="accent5">
                  <a:lumMod val="75000"/>
                </a:schemeClr>
              </a:solidFill>
            </a:endParaRPr>
          </a:p>
        </p:txBody>
      </p:sp>
      <p:pic>
        <p:nvPicPr>
          <p:cNvPr id="32775" name="Picture 7" descr="pronto!40"/>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981200" y="1676400"/>
            <a:ext cx="40386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4" name="Rectangle 6"/>
          <p:cNvSpPr>
            <a:spLocks noGrp="1" noChangeArrowheads="1"/>
          </p:cNvSpPr>
          <p:nvPr>
            <p:ph type="body" sz="half" idx="2"/>
          </p:nvPr>
        </p:nvSpPr>
        <p:spPr/>
        <p:txBody>
          <a:bodyPr/>
          <a:lstStyle/>
          <a:p>
            <a:pPr algn="justLow" rtl="1"/>
            <a:r>
              <a:rPr lang="ar-EG" dirty="0"/>
              <a:t>جهاز تقني متطور </a:t>
            </a:r>
            <a:endParaRPr lang="en-US" dirty="0" smtClean="0"/>
          </a:p>
          <a:p>
            <a:pPr algn="justLow" rtl="1"/>
            <a:r>
              <a:rPr lang="ar-EG" dirty="0" smtClean="0"/>
              <a:t>مثل </a:t>
            </a:r>
            <a:r>
              <a:rPr lang="ar-EG" dirty="0"/>
              <a:t>معالج نصوص وإكسيل ومتصفح إنترنت وساعة وبوصلة وتقويم وراديو وأشياء كثيرة يستفيد منها حامله</a:t>
            </a:r>
            <a:r>
              <a:rPr lang="ar-EG" dirty="0" smtClean="0"/>
              <a:t>.</a:t>
            </a:r>
            <a:endParaRPr lang="en-US" dirty="0" smtClean="0"/>
          </a:p>
          <a:p>
            <a:pPr algn="justLow" rtl="1"/>
            <a:r>
              <a:rPr lang="ar-EG" dirty="0" smtClean="0"/>
              <a:t> </a:t>
            </a:r>
            <a:r>
              <a:rPr lang="ar-EG" dirty="0"/>
              <a:t>يعمل الجهاز بطريقة برايل للمحترفين من </a:t>
            </a:r>
            <a:r>
              <a:rPr lang="ar-EG" dirty="0" smtClean="0"/>
              <a:t>المكفوفين</a:t>
            </a:r>
            <a:endParaRPr lang="en-US" dirty="0" smtClean="0"/>
          </a:p>
          <a:p>
            <a:pPr algn="justLow" rtl="1"/>
            <a:r>
              <a:rPr lang="ar-EG" dirty="0" smtClean="0"/>
              <a:t>كما </a:t>
            </a:r>
            <a:r>
              <a:rPr lang="ar-EG" dirty="0"/>
              <a:t>ينطق بالصوت لمساعدة فاقدي البصر ممن لا يجيدون طريقة برايل.</a:t>
            </a:r>
            <a:endParaRPr lang="en-US" dirty="0"/>
          </a:p>
        </p:txBody>
      </p:sp>
    </p:spTree>
    <p:extLst>
      <p:ext uri="{BB962C8B-B14F-4D97-AF65-F5344CB8AC3E}">
        <p14:creationId xmlns:p14="http://schemas.microsoft.com/office/powerpoint/2010/main" val="39396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r" rtl="1"/>
            <a:r>
              <a:rPr lang="ar-EG" dirty="0">
                <a:solidFill>
                  <a:schemeClr val="accent5">
                    <a:lumMod val="75000"/>
                  </a:schemeClr>
                </a:solidFill>
              </a:rPr>
              <a:t>روابط مفيدة</a:t>
            </a:r>
            <a:endParaRPr lang="en-US" dirty="0">
              <a:solidFill>
                <a:schemeClr val="accent5">
                  <a:lumMod val="75000"/>
                </a:schemeClr>
              </a:solidFill>
            </a:endParaRPr>
          </a:p>
        </p:txBody>
      </p:sp>
      <p:sp>
        <p:nvSpPr>
          <p:cNvPr id="34819" name="Rectangle 3"/>
          <p:cNvSpPr>
            <a:spLocks noGrp="1" noChangeArrowheads="1"/>
          </p:cNvSpPr>
          <p:nvPr>
            <p:ph idx="1"/>
          </p:nvPr>
        </p:nvSpPr>
        <p:spPr/>
        <p:txBody>
          <a:bodyPr/>
          <a:lstStyle/>
          <a:p>
            <a:pPr>
              <a:buFontTx/>
              <a:buNone/>
            </a:pPr>
            <a:r>
              <a:rPr lang="en-US" dirty="0">
                <a:hlinkClick r:id="rId3"/>
              </a:rPr>
              <a:t>http://www.freedomscientific.com/</a:t>
            </a:r>
            <a:endParaRPr lang="en-US" dirty="0"/>
          </a:p>
          <a:p>
            <a:pPr>
              <a:buFontTx/>
              <a:buNone/>
            </a:pPr>
            <a:r>
              <a:rPr lang="en-US" dirty="0">
                <a:hlinkClick r:id="rId4"/>
              </a:rPr>
              <a:t>http://www.baum.de/en</a:t>
            </a:r>
            <a:endParaRPr lang="en-US" dirty="0"/>
          </a:p>
          <a:p>
            <a:pPr>
              <a:buFontTx/>
              <a:buNone/>
            </a:pPr>
            <a:r>
              <a:rPr lang="en-US" dirty="0">
                <a:hlinkClick r:id="rId5"/>
              </a:rPr>
              <a:t>http://www.cobolt.co.uk/</a:t>
            </a:r>
            <a:endParaRPr lang="en-US" dirty="0"/>
          </a:p>
          <a:p>
            <a:pPr>
              <a:buFontTx/>
              <a:buNone/>
            </a:pPr>
            <a:r>
              <a:rPr lang="en-US" dirty="0">
                <a:hlinkClick r:id="rId6"/>
              </a:rPr>
              <a:t>http://www.humanware.com/</a:t>
            </a:r>
            <a:endParaRPr lang="en-US" dirty="0"/>
          </a:p>
        </p:txBody>
      </p:sp>
    </p:spTree>
    <p:extLst>
      <p:ext uri="{BB962C8B-B14F-4D97-AF65-F5344CB8AC3E}">
        <p14:creationId xmlns:p14="http://schemas.microsoft.com/office/powerpoint/2010/main" val="2374211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المشكلات</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lnSpcReduction="10000"/>
          </a:bodyPr>
          <a:lstStyle/>
          <a:p>
            <a:pPr algn="r" rtl="1"/>
            <a:r>
              <a:rPr lang="ar-EG" dirty="0" smtClean="0"/>
              <a:t> </a:t>
            </a:r>
            <a:r>
              <a:rPr lang="ar-EG" dirty="0"/>
              <a:t>الأسعار بعملات أجنبية وأسعارها باهظة بدون مبرر سوى ندرتها </a:t>
            </a:r>
            <a:endParaRPr lang="en-US" dirty="0" smtClean="0"/>
          </a:p>
          <a:p>
            <a:pPr algn="r" rtl="1"/>
            <a:r>
              <a:rPr lang="ar-EG" dirty="0" smtClean="0"/>
              <a:t>وكلاء </a:t>
            </a:r>
            <a:r>
              <a:rPr lang="ar-EG" dirty="0"/>
              <a:t>الشرق الأوسط تجار </a:t>
            </a:r>
            <a:r>
              <a:rPr lang="ar-EG" dirty="0" smtClean="0"/>
              <a:t>يغالون </a:t>
            </a:r>
            <a:r>
              <a:rPr lang="ar-EG" dirty="0"/>
              <a:t>في الأسعار </a:t>
            </a:r>
            <a:endParaRPr lang="en-US" dirty="0" smtClean="0"/>
          </a:p>
          <a:p>
            <a:pPr algn="r" rtl="1"/>
            <a:r>
              <a:rPr lang="ar-EG" dirty="0" smtClean="0"/>
              <a:t>باستثناء </a:t>
            </a:r>
            <a:r>
              <a:rPr lang="ar-EG" dirty="0"/>
              <a:t>إسرائيل، تخلو منطقة الشرق الأوسط وإفريقيا من مصانع تخدم هذا المجال وبالتالي ميزانيات استيراد هذه الأدوات في الشرق بمئات الملايين!!!!! </a:t>
            </a:r>
            <a:endParaRPr lang="ar-EG" dirty="0" smtClean="0"/>
          </a:p>
          <a:p>
            <a:pPr algn="r" rtl="1"/>
            <a:r>
              <a:rPr lang="ar-EG" dirty="0" smtClean="0"/>
              <a:t>حتى </a:t>
            </a:r>
            <a:r>
              <a:rPr lang="ar-EG" dirty="0"/>
              <a:t>العصا البيضاء التي يمكن لأي خراط صناعتها نستوردها من الخارج برغم أن تصنيعها في مصر مثلا سيلقى رواجا تجاريا بين دول الخليج العربي وشمال إفريقيا على الأقل فالعصا البيضاء لا تحتاج لأي تكنولوجيا ولا تعريب ولا برمجة</a:t>
            </a:r>
            <a:r>
              <a:rPr lang="ar-EG" dirty="0" smtClean="0"/>
              <a:t>!!!!!!</a:t>
            </a:r>
            <a:endParaRPr lang="en-US" dirty="0" smtClean="0"/>
          </a:p>
          <a:p>
            <a:pPr algn="r" rtl="1"/>
            <a:r>
              <a:rPr lang="ar-EG" dirty="0" smtClean="0"/>
              <a:t>شحن </a:t>
            </a:r>
            <a:r>
              <a:rPr lang="ar-EG" dirty="0"/>
              <a:t>منتجات المكفوفين من أمريكا أو </a:t>
            </a:r>
            <a:r>
              <a:rPr lang="ar-EG" dirty="0" smtClean="0"/>
              <a:t>أور</a:t>
            </a:r>
            <a:r>
              <a:rPr lang="ar-EG" dirty="0"/>
              <a:t>و</a:t>
            </a:r>
            <a:r>
              <a:rPr lang="ar-EG" dirty="0" smtClean="0"/>
              <a:t>با </a:t>
            </a:r>
            <a:r>
              <a:rPr lang="ar-EG" dirty="0"/>
              <a:t>للشرق يتكلف أرقام خيالية إذا ما قورنت بشحن بري بين بلدان الشرق!!!!!!!</a:t>
            </a:r>
            <a:r>
              <a:rPr lang="ar-EG" dirty="0" smtClean="0"/>
              <a:t/>
            </a:r>
            <a:br>
              <a:rPr lang="ar-EG" dirty="0" smtClean="0"/>
            </a:br>
            <a:endParaRPr lang="en-US" dirty="0"/>
          </a:p>
        </p:txBody>
      </p:sp>
    </p:spTree>
    <p:extLst>
      <p:ext uri="{BB962C8B-B14F-4D97-AF65-F5344CB8AC3E}">
        <p14:creationId xmlns:p14="http://schemas.microsoft.com/office/powerpoint/2010/main" val="310600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الحل</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تبني مادة تطبيقية للدراسة في الكليات المعنية تتعرض لهذا النوع من التقنيات كتطبيق عملي على خدمة المجتمع وتطبيقا للقوانين الهندسية بشكل احترافي</a:t>
            </a:r>
            <a:endParaRPr lang="en-US" dirty="0" smtClean="0"/>
          </a:p>
          <a:p>
            <a:pPr algn="r" rtl="1"/>
            <a:r>
              <a:rPr lang="ar-EG" dirty="0" smtClean="0"/>
              <a:t>تبني مشروعات ربحية تخدم المكفوفين (مش عيب) لكن العيب أن نبقى بلا مال وبلا تقنية بدعوى عمل الخير.</a:t>
            </a:r>
            <a:br>
              <a:rPr lang="ar-EG" dirty="0" smtClean="0"/>
            </a:br>
            <a:endParaRPr lang="en-US" dirty="0" smtClean="0"/>
          </a:p>
          <a:p>
            <a:pPr algn="r" rtl="1"/>
            <a:endParaRPr lang="en-US" dirty="0"/>
          </a:p>
        </p:txBody>
      </p:sp>
    </p:spTree>
    <p:extLst>
      <p:ext uri="{BB962C8B-B14F-4D97-AF65-F5344CB8AC3E}">
        <p14:creationId xmlns:p14="http://schemas.microsoft.com/office/powerpoint/2010/main" val="219475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نشاط جمعية رسالة للمكفوفين</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en-US" dirty="0" smtClean="0">
                <a:hlinkClick r:id="rId2"/>
              </a:rPr>
              <a:t>makfofeen.resala@gmail.com</a:t>
            </a:r>
            <a:endParaRPr lang="en-US" dirty="0" smtClean="0"/>
          </a:p>
          <a:p>
            <a:pPr algn="r" rtl="1"/>
            <a:r>
              <a:rPr lang="ar-EG" dirty="0" smtClean="0"/>
              <a:t>الحل: </a:t>
            </a:r>
            <a:endParaRPr lang="en-US" dirty="0" smtClean="0"/>
          </a:p>
          <a:p>
            <a:pPr marL="0" indent="0" algn="r" rtl="1">
              <a:buNone/>
            </a:pPr>
            <a:r>
              <a:rPr lang="en-US" dirty="0" smtClean="0"/>
              <a:t>OCR (Optical </a:t>
            </a:r>
            <a:r>
              <a:rPr lang="en-US" dirty="0"/>
              <a:t>C</a:t>
            </a:r>
            <a:r>
              <a:rPr lang="en-US" dirty="0" smtClean="0"/>
              <a:t>haracter </a:t>
            </a:r>
            <a:r>
              <a:rPr lang="en-US" dirty="0"/>
              <a:t>R</a:t>
            </a:r>
            <a:r>
              <a:rPr lang="en-US" dirty="0" smtClean="0"/>
              <a:t>ecognition)</a:t>
            </a:r>
          </a:p>
          <a:p>
            <a:pPr marL="0" indent="0" algn="r" rtl="1">
              <a:buNone/>
            </a:pPr>
            <a:endParaRPr lang="en-US" dirty="0"/>
          </a:p>
        </p:txBody>
      </p:sp>
    </p:spTree>
    <p:extLst>
      <p:ext uri="{BB962C8B-B14F-4D97-AF65-F5344CB8AC3E}">
        <p14:creationId xmlns:p14="http://schemas.microsoft.com/office/powerpoint/2010/main" val="240650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ما هو برايل؟	</a:t>
            </a:r>
            <a:endParaRPr lang="en-US" dirty="0">
              <a:solidFill>
                <a:schemeClr val="accent5">
                  <a:lumMod val="7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518" y="1298400"/>
            <a:ext cx="1524000" cy="171450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1584150"/>
            <a:ext cx="4572000" cy="1143000"/>
          </a:xfrm>
          <a:prstGeom prst="rect">
            <a:avLst/>
          </a:prstGeom>
        </p:spPr>
      </p:pic>
      <p:sp>
        <p:nvSpPr>
          <p:cNvPr id="13" name="Rectangle 12"/>
          <p:cNvSpPr/>
          <p:nvPr/>
        </p:nvSpPr>
        <p:spPr>
          <a:xfrm>
            <a:off x="603160" y="538669"/>
            <a:ext cx="3116688" cy="1157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Braille Cell</a:t>
            </a:r>
            <a:endParaRPr lang="en-US" dirty="0">
              <a:solidFill>
                <a:schemeClr val="tx1"/>
              </a:solidFill>
            </a:endParaRPr>
          </a:p>
        </p:txBody>
      </p:sp>
    </p:spTree>
    <p:extLst>
      <p:ext uri="{BB962C8B-B14F-4D97-AF65-F5344CB8AC3E}">
        <p14:creationId xmlns:p14="http://schemas.microsoft.com/office/powerpoint/2010/main" val="79684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أجندة</a:t>
            </a:r>
            <a:endParaRPr lang="en-US" dirty="0">
              <a:solidFill>
                <a:schemeClr val="accent5">
                  <a:lumMod val="75000"/>
                </a:schemeClr>
              </a:solidFill>
            </a:endParaRPr>
          </a:p>
        </p:txBody>
      </p:sp>
      <p:sp>
        <p:nvSpPr>
          <p:cNvPr id="3" name="Content Placeholder 2"/>
          <p:cNvSpPr>
            <a:spLocks noGrp="1"/>
          </p:cNvSpPr>
          <p:nvPr>
            <p:ph idx="1"/>
          </p:nvPr>
        </p:nvSpPr>
        <p:spPr>
          <a:xfrm>
            <a:off x="838200" y="1825625"/>
            <a:ext cx="10515600" cy="4768358"/>
          </a:xfrm>
        </p:spPr>
        <p:txBody>
          <a:bodyPr>
            <a:normAutofit fontScale="85000" lnSpcReduction="20000"/>
          </a:bodyPr>
          <a:lstStyle/>
          <a:p>
            <a:pPr algn="r" rtl="1"/>
            <a:r>
              <a:rPr lang="ar-EG" dirty="0" smtClean="0"/>
              <a:t>الفرق بين ضعاف البصر و المكفوفين</a:t>
            </a:r>
            <a:endParaRPr lang="en-US" dirty="0" smtClean="0"/>
          </a:p>
          <a:p>
            <a:pPr algn="r" rtl="1"/>
            <a:r>
              <a:rPr lang="ar-EG" dirty="0" smtClean="0"/>
              <a:t>كيف يستخدم المكفوفين الحاسب و التليفون المحمول</a:t>
            </a:r>
            <a:endParaRPr lang="en-US" dirty="0" smtClean="0"/>
          </a:p>
          <a:p>
            <a:pPr algn="r" rtl="1"/>
            <a:r>
              <a:rPr lang="ar-EG" dirty="0" smtClean="0"/>
              <a:t>المنتجات </a:t>
            </a:r>
            <a:r>
              <a:rPr lang="ar-EG" dirty="0"/>
              <a:t>الموجودة بالسوق </a:t>
            </a:r>
            <a:r>
              <a:rPr lang="ar-EG" dirty="0" smtClean="0"/>
              <a:t>العالمي</a:t>
            </a:r>
            <a:endParaRPr lang="en-US" dirty="0" smtClean="0"/>
          </a:p>
          <a:p>
            <a:pPr algn="r" rtl="1"/>
            <a:r>
              <a:rPr lang="ar-EG" dirty="0" smtClean="0"/>
              <a:t>مشكلات السوق العربي</a:t>
            </a:r>
            <a:endParaRPr lang="en-US" dirty="0" smtClean="0"/>
          </a:p>
          <a:p>
            <a:pPr algn="r" rtl="1"/>
            <a:r>
              <a:rPr lang="ar-EG" dirty="0" smtClean="0"/>
              <a:t>نشاط جمعية رسالة للمكفوفين</a:t>
            </a:r>
            <a:endParaRPr lang="en-US" dirty="0" smtClean="0"/>
          </a:p>
          <a:p>
            <a:pPr algn="r" rtl="1"/>
            <a:r>
              <a:rPr lang="ar-EG" dirty="0" smtClean="0"/>
              <a:t>ما هو برايل؟ ما هي أكواد برايل للغة العربية؟</a:t>
            </a:r>
            <a:endParaRPr lang="en-US" dirty="0" smtClean="0"/>
          </a:p>
          <a:p>
            <a:pPr algn="r" rtl="1"/>
            <a:r>
              <a:rPr lang="ar-EG" dirty="0" smtClean="0"/>
              <a:t>برايل باختصارات (برايل 1 و 2)</a:t>
            </a:r>
            <a:endParaRPr lang="en-US" dirty="0" smtClean="0"/>
          </a:p>
          <a:p>
            <a:pPr algn="r" rtl="1"/>
            <a:r>
              <a:rPr lang="ar-EG" dirty="0" smtClean="0"/>
              <a:t>ما هو </a:t>
            </a:r>
            <a:r>
              <a:rPr lang="en-US" dirty="0" smtClean="0"/>
              <a:t>BRF</a:t>
            </a:r>
            <a:r>
              <a:rPr lang="ar-EG" dirty="0" smtClean="0"/>
              <a:t>؟ و ما هي طابعة برايل؟</a:t>
            </a:r>
            <a:endParaRPr lang="en-US" dirty="0" smtClean="0"/>
          </a:p>
          <a:p>
            <a:pPr algn="r" rtl="1"/>
            <a:r>
              <a:rPr lang="ar-EG" dirty="0" smtClean="0"/>
              <a:t>الفرق بين أكواد برايل المصري و السعودي و طريقة كتابة كليهما</a:t>
            </a:r>
            <a:endParaRPr lang="en-US" dirty="0" smtClean="0"/>
          </a:p>
          <a:p>
            <a:pPr algn="r" rtl="1"/>
            <a:r>
              <a:rPr lang="ar-EG" dirty="0" smtClean="0"/>
              <a:t>ما هي المواصفات الضرورية لعمل برنامح أو للمكفوفين و الجرافيكس</a:t>
            </a:r>
            <a:endParaRPr lang="en-US" dirty="0" smtClean="0"/>
          </a:p>
          <a:p>
            <a:pPr algn="r" rtl="1"/>
            <a:r>
              <a:rPr lang="ar-EG" dirty="0" smtClean="0"/>
              <a:t>المصحف الكفي البارز</a:t>
            </a:r>
            <a:endParaRPr lang="en-US" dirty="0" smtClean="0"/>
          </a:p>
          <a:p>
            <a:pPr algn="r" rtl="1"/>
            <a:r>
              <a:rPr lang="ar-EG" dirty="0" smtClean="0"/>
              <a:t>المشروعات المطلوبة </a:t>
            </a:r>
          </a:p>
          <a:p>
            <a:pPr algn="r" rtl="1"/>
            <a:endParaRPr lang="ar-EG" dirty="0" smtClean="0"/>
          </a:p>
          <a:p>
            <a:pPr marL="0" indent="0" algn="r" rtl="1">
              <a:buNone/>
            </a:pPr>
            <a:endParaRPr lang="en-US" dirty="0"/>
          </a:p>
        </p:txBody>
      </p:sp>
    </p:spTree>
    <p:extLst>
      <p:ext uri="{BB962C8B-B14F-4D97-AF65-F5344CB8AC3E}">
        <p14:creationId xmlns:p14="http://schemas.microsoft.com/office/powerpoint/2010/main" val="334686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t>أكواد برايل للغة العربية</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367" y="365125"/>
            <a:ext cx="6105159" cy="6149642"/>
          </a:xfrm>
        </p:spPr>
      </p:pic>
    </p:spTree>
    <p:extLst>
      <p:ext uri="{BB962C8B-B14F-4D97-AF65-F5344CB8AC3E}">
        <p14:creationId xmlns:p14="http://schemas.microsoft.com/office/powerpoint/2010/main" val="1695138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990600" y="3887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EG" dirty="0" smtClean="0">
                <a:solidFill>
                  <a:schemeClr val="accent5">
                    <a:lumMod val="75000"/>
                  </a:schemeClr>
                </a:solidFill>
              </a:rPr>
              <a:t>ما هو برايل</a:t>
            </a:r>
            <a:r>
              <a:rPr lang="en-US" dirty="0" smtClean="0">
                <a:solidFill>
                  <a:schemeClr val="accent5">
                    <a:lumMod val="75000"/>
                  </a:schemeClr>
                </a:solidFill>
              </a:rPr>
              <a:t> </a:t>
            </a:r>
            <a:r>
              <a:rPr lang="ar-EG" dirty="0" smtClean="0">
                <a:solidFill>
                  <a:schemeClr val="accent5">
                    <a:lumMod val="75000"/>
                  </a:schemeClr>
                </a:solidFill>
              </a:rPr>
              <a:t> العربي؟	</a:t>
            </a:r>
            <a:endParaRPr lang="en-US" dirty="0">
              <a:solidFill>
                <a:schemeClr val="accent5">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7438657"/>
              </p:ext>
            </p:extLst>
          </p:nvPr>
        </p:nvGraphicFramePr>
        <p:xfrm>
          <a:off x="990600" y="1933008"/>
          <a:ext cx="6772275" cy="2805225"/>
        </p:xfrm>
        <a:graphic>
          <a:graphicData uri="http://schemas.openxmlformats.org/drawingml/2006/table">
            <a:tbl>
              <a:tblPr>
                <a:tableStyleId>{5C22544A-7EE6-4342-B048-85BDC9FD1C3A}</a:tableStyleId>
              </a:tblPr>
              <a:tblGrid>
                <a:gridCol w="2775585"/>
                <a:gridCol w="2171700"/>
                <a:gridCol w="1253490"/>
                <a:gridCol w="571500"/>
              </a:tblGrid>
              <a:tr h="394597">
                <a:tc>
                  <a:txBody>
                    <a:bodyPr/>
                    <a:lstStyle/>
                    <a:p>
                      <a:pPr marL="0" marR="0" algn="ctr" rtl="1">
                        <a:spcBef>
                          <a:spcPts val="0"/>
                        </a:spcBef>
                        <a:spcAft>
                          <a:spcPts val="0"/>
                        </a:spcAft>
                      </a:pPr>
                      <a:r>
                        <a:rPr lang="ar-SA" sz="1400" b="1" kern="0" dirty="0">
                          <a:effectLst/>
                        </a:rPr>
                        <a:t>أرقام النقاط</a:t>
                      </a:r>
                      <a:endParaRPr lang="en-US" sz="1400" b="1" kern="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1400" b="1" kern="0" dirty="0">
                          <a:effectLst/>
                        </a:rPr>
                        <a:t> </a:t>
                      </a:r>
                      <a:r>
                        <a:rPr lang="ar-SA" sz="1400" b="1" kern="0" dirty="0">
                          <a:effectLst/>
                        </a:rPr>
                        <a:t> الرمز ببرايل</a:t>
                      </a:r>
                      <a:endParaRPr lang="en-US" sz="1400" b="1" kern="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b="1" kern="0" dirty="0">
                          <a:effectLst/>
                        </a:rPr>
                        <a:t>الحرف</a:t>
                      </a:r>
                      <a:endParaRPr lang="en-US" sz="1400" b="1" kern="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b="1" kern="0" dirty="0">
                          <a:effectLst/>
                        </a:rPr>
                        <a:t>م</a:t>
                      </a:r>
                      <a:endParaRPr lang="en-US" sz="1400" b="1" kern="0" dirty="0">
                        <a:effectLst/>
                        <a:latin typeface="Times New Roman" panose="02020603050405020304" pitchFamily="18" charset="0"/>
                        <a:ea typeface="Times New Roman" panose="02020603050405020304" pitchFamily="18" charset="0"/>
                      </a:endParaRPr>
                    </a:p>
                  </a:txBody>
                  <a:tcPr marL="68580" marR="68580" marT="0" marB="0" anchor="ctr"/>
                </a:tc>
              </a:tr>
              <a:tr h="602657">
                <a:tc>
                  <a:txBody>
                    <a:bodyPr/>
                    <a:lstStyle/>
                    <a:p>
                      <a:pPr marL="0" marR="0" algn="ctr" rtl="1">
                        <a:spcBef>
                          <a:spcPts val="0"/>
                        </a:spcBef>
                        <a:spcAft>
                          <a:spcPts val="0"/>
                        </a:spcAft>
                      </a:pPr>
                      <a:r>
                        <a:rPr lang="ar-SA" sz="1400">
                          <a:effectLst/>
                        </a:rPr>
                        <a:t>(1)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2800">
                          <a:effectLst/>
                        </a:rPr>
                        <a:t>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ا</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602657">
                <a:tc>
                  <a:txBody>
                    <a:bodyPr/>
                    <a:lstStyle/>
                    <a:p>
                      <a:pPr marL="0" marR="0" algn="ctr" rtl="1">
                        <a:spcBef>
                          <a:spcPts val="0"/>
                        </a:spcBef>
                        <a:spcAft>
                          <a:spcPts val="0"/>
                        </a:spcAft>
                      </a:pPr>
                      <a:r>
                        <a:rPr lang="ar-SA" sz="1400">
                          <a:effectLst/>
                        </a:rPr>
                        <a:t>(2،1)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2800" dirty="0">
                          <a:effectLst/>
                        </a:rPr>
                        <a:t>f</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ب</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2</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602657">
                <a:tc>
                  <a:txBody>
                    <a:bodyPr/>
                    <a:lstStyle/>
                    <a:p>
                      <a:pPr marL="0" marR="0" algn="ctr" rtl="1">
                        <a:spcBef>
                          <a:spcPts val="0"/>
                        </a:spcBef>
                        <a:spcAft>
                          <a:spcPts val="0"/>
                        </a:spcAft>
                      </a:pPr>
                      <a:r>
                        <a:rPr lang="ar-SA" sz="1400">
                          <a:effectLst/>
                        </a:rPr>
                        <a:t>(5،4،3،2)</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2800" dirty="0">
                          <a:effectLst/>
                        </a:rPr>
                        <a:t>j</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ت</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3</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602657">
                <a:tc>
                  <a:txBody>
                    <a:bodyPr/>
                    <a:lstStyle/>
                    <a:p>
                      <a:pPr marL="0" marR="0" algn="ctr" rtl="1">
                        <a:spcBef>
                          <a:spcPts val="0"/>
                        </a:spcBef>
                        <a:spcAft>
                          <a:spcPts val="0"/>
                        </a:spcAft>
                      </a:pPr>
                      <a:r>
                        <a:rPr lang="ar-SA" sz="1400">
                          <a:effectLst/>
                        </a:rPr>
                        <a:t>(6،5،4،1)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en-US" sz="2800">
                          <a:effectLst/>
                        </a:rPr>
                        <a:t>e</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ث</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dirty="0">
                          <a:effectLst/>
                        </a:rPr>
                        <a:t>4</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6" name="Rectangle 5"/>
          <p:cNvSpPr/>
          <p:nvPr/>
        </p:nvSpPr>
        <p:spPr>
          <a:xfrm>
            <a:off x="8023538" y="1287882"/>
            <a:ext cx="3812147" cy="20477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smtClean="0">
                <a:solidFill>
                  <a:schemeClr val="tx1"/>
                </a:solidFill>
              </a:rPr>
              <a:t>يقرأ من اليسار إلي اليمين</a:t>
            </a:r>
          </a:p>
          <a:p>
            <a:pPr algn="ctr"/>
            <a:r>
              <a:rPr lang="ar-EG" dirty="0" smtClean="0">
                <a:solidFill>
                  <a:schemeClr val="tx1"/>
                </a:solidFill>
              </a:rPr>
              <a:t>مثال: بات</a:t>
            </a:r>
          </a:p>
          <a:p>
            <a:pPr algn="ctr"/>
            <a:r>
              <a:rPr lang="en-US" dirty="0" smtClean="0">
                <a:solidFill>
                  <a:schemeClr val="tx1"/>
                </a:solidFill>
              </a:rPr>
              <a:t>[(2,1) (1) (5,4,3,2)]</a:t>
            </a:r>
            <a:endParaRPr lang="en-US" dirty="0">
              <a:solidFill>
                <a:schemeClr val="tx1"/>
              </a:solidFill>
            </a:endParaRPr>
          </a:p>
        </p:txBody>
      </p:sp>
    </p:spTree>
    <p:extLst>
      <p:ext uri="{BB962C8B-B14F-4D97-AF65-F5344CB8AC3E}">
        <p14:creationId xmlns:p14="http://schemas.microsoft.com/office/powerpoint/2010/main" val="20014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أكواد اضافية للغة العربية</a:t>
            </a:r>
            <a:endParaRPr lang="en-US" dirty="0">
              <a:solidFill>
                <a:schemeClr val="accent5">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1508017"/>
              </p:ext>
            </p:extLst>
          </p:nvPr>
        </p:nvGraphicFramePr>
        <p:xfrm>
          <a:off x="1260520" y="1917421"/>
          <a:ext cx="6477000" cy="1320800"/>
        </p:xfrm>
        <a:graphic>
          <a:graphicData uri="http://schemas.openxmlformats.org/drawingml/2006/table">
            <a:tbl>
              <a:tblPr/>
              <a:tblGrid>
                <a:gridCol w="2069190"/>
                <a:gridCol w="1070579"/>
                <a:gridCol w="1241871"/>
                <a:gridCol w="1603489"/>
                <a:gridCol w="491871"/>
              </a:tblGrid>
              <a:tr h="431800">
                <a:tc>
                  <a:txBody>
                    <a:bodyPr/>
                    <a:lstStyle/>
                    <a:p>
                      <a:pPr marL="0" marR="0" algn="ctr" rtl="1">
                        <a:spcBef>
                          <a:spcPts val="0"/>
                        </a:spcBef>
                        <a:spcAft>
                          <a:spcPts val="0"/>
                        </a:spcAft>
                      </a:pPr>
                      <a:r>
                        <a:rPr lang="ar-SA" sz="1500" b="1" dirty="0">
                          <a:effectLst/>
                          <a:latin typeface="Times New Roman" panose="02020603050405020304" pitchFamily="18" charset="0"/>
                          <a:ea typeface="Times New Roman" panose="02020603050405020304" pitchFamily="18" charset="0"/>
                        </a:rPr>
                        <a:t>أرقام النقاط</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500" b="1">
                          <a:effectLst/>
                          <a:latin typeface="al abdulla"/>
                          <a:ea typeface="Times New Roman" panose="02020603050405020304" pitchFamily="18" charset="0"/>
                        </a:rPr>
                        <a:t>علامة التشكيل ببرايل</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500" b="1">
                          <a:effectLst/>
                          <a:latin typeface="Times New Roman" panose="02020603050405020304" pitchFamily="18" charset="0"/>
                          <a:ea typeface="Times New Roman" panose="02020603050405020304" pitchFamily="18" charset="0"/>
                        </a:rPr>
                        <a:t>علامة التشكيل بالخط العادي</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500" b="1">
                          <a:effectLst/>
                          <a:latin typeface="Times New Roman" panose="02020603050405020304" pitchFamily="18" charset="0"/>
                          <a:ea typeface="Times New Roman" panose="02020603050405020304" pitchFamily="18" charset="0"/>
                        </a:rPr>
                        <a:t>علامة التشكيل</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500" b="1">
                          <a:effectLst/>
                          <a:latin typeface="Times New Roman" panose="02020603050405020304" pitchFamily="18" charset="0"/>
                          <a:ea typeface="Times New Roman" panose="02020603050405020304" pitchFamily="18" charset="0"/>
                        </a:rPr>
                        <a:t>م</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rtl="1">
                        <a:spcBef>
                          <a:spcPts val="0"/>
                        </a:spcBef>
                        <a:spcAft>
                          <a:spcPts val="0"/>
                        </a:spcAft>
                      </a:pPr>
                      <a:r>
                        <a:rPr lang="ar-SA" sz="1400" b="1">
                          <a:effectLst/>
                          <a:latin typeface="Times New Roman" panose="02020603050405020304" pitchFamily="18" charset="0"/>
                          <a:ea typeface="Times New Roman" panose="02020603050405020304" pitchFamily="18" charset="0"/>
                        </a:rPr>
                        <a:t>(2)</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800">
                          <a:effectLst/>
                          <a:latin typeface="al abdulla"/>
                          <a:ea typeface="Times New Roman" panose="02020603050405020304" pitchFamily="18" charset="0"/>
                        </a:rPr>
                        <a:t>Q</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effectLst/>
                          <a:latin typeface="Times New Roman" panose="02020603050405020304" pitchFamily="18" charset="0"/>
                          <a:ea typeface="Times New Roman" panose="02020603050405020304" pitchFamily="18" charset="0"/>
                        </a:rPr>
                        <a:t>  ــ َ  </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a:effectLst/>
                          <a:latin typeface="Times New Roman" panose="02020603050405020304" pitchFamily="18" charset="0"/>
                          <a:ea typeface="Times New Roman" panose="02020603050405020304" pitchFamily="18" charset="0"/>
                        </a:rPr>
                        <a:t>فتحة</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a:effectLst/>
                          <a:latin typeface="Times New Roman" panose="02020603050405020304" pitchFamily="18" charset="0"/>
                          <a:ea typeface="Times New Roman" panose="02020603050405020304" pitchFamily="18" charset="0"/>
                        </a:rPr>
                        <a:t>1</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rtl="1">
                        <a:spcBef>
                          <a:spcPts val="0"/>
                        </a:spcBef>
                        <a:spcAft>
                          <a:spcPts val="0"/>
                        </a:spcAft>
                      </a:pPr>
                      <a:r>
                        <a:rPr lang="ar-SA" sz="1400" b="1">
                          <a:effectLst/>
                          <a:latin typeface="Times New Roman" panose="02020603050405020304" pitchFamily="18" charset="0"/>
                          <a:ea typeface="Times New Roman" panose="02020603050405020304" pitchFamily="18" charset="0"/>
                        </a:rPr>
                        <a:t>(5،1)</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800">
                          <a:effectLst/>
                          <a:latin typeface="al abdulla"/>
                          <a:ea typeface="Times New Roman" panose="02020603050405020304" pitchFamily="18" charset="0"/>
                        </a:rPr>
                        <a:t>5</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effectLst/>
                          <a:latin typeface="Times New Roman" panose="02020603050405020304" pitchFamily="18" charset="0"/>
                          <a:ea typeface="Times New Roman" panose="02020603050405020304" pitchFamily="18" charset="0"/>
                        </a:rPr>
                        <a:t>  ــ ِ  </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a:effectLst/>
                          <a:latin typeface="Times New Roman" panose="02020603050405020304" pitchFamily="18" charset="0"/>
                          <a:ea typeface="Times New Roman" panose="02020603050405020304" pitchFamily="18" charset="0"/>
                        </a:rPr>
                        <a:t>كسرة</a:t>
                      </a:r>
                      <a:endParaRPr lang="en-US" sz="2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dirty="0">
                          <a:effectLst/>
                          <a:latin typeface="Times New Roman" panose="02020603050405020304" pitchFamily="18" charset="0"/>
                          <a:ea typeface="Times New Roman" panose="02020603050405020304" pitchFamily="18" charset="0"/>
                        </a:rPr>
                        <a:t>2</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5018468" y="4325953"/>
            <a:ext cx="6096000" cy="1477328"/>
          </a:xfrm>
          <a:prstGeom prst="rect">
            <a:avLst/>
          </a:prstGeom>
        </p:spPr>
        <p:txBody>
          <a:bodyPr>
            <a:spAutoFit/>
          </a:bodyPr>
          <a:lstStyle/>
          <a:p>
            <a:pPr marL="342900" marR="0" lvl="0" indent="-342900" algn="justLow" rtl="1">
              <a:spcBef>
                <a:spcPts val="0"/>
              </a:spcBef>
              <a:spcAft>
                <a:spcPts val="0"/>
              </a:spcAft>
              <a:buFont typeface="+mj-lt"/>
              <a:buAutoNum type="arabicPeriod"/>
              <a:tabLst>
                <a:tab pos="685800" algn="l"/>
              </a:tabLst>
            </a:pPr>
            <a:r>
              <a:rPr lang="ar-SA" b="1" dirty="0">
                <a:latin typeface="Times New Roman" panose="02020603050405020304" pitchFamily="18" charset="0"/>
                <a:ea typeface="Times New Roman" panose="02020603050405020304" pitchFamily="18" charset="0"/>
                <a:cs typeface="Traditional Arabic" panose="02020603050405020304" pitchFamily="18" charset="-78"/>
              </a:rPr>
              <a:t>الحروف </a:t>
            </a:r>
            <a:r>
              <a:rPr lang="ar-SA" b="1" dirty="0" smtClean="0">
                <a:latin typeface="Times New Roman" panose="02020603050405020304" pitchFamily="18" charset="0"/>
                <a:ea typeface="Times New Roman" panose="02020603050405020304" pitchFamily="18" charset="0"/>
                <a:cs typeface="Traditional Arabic" panose="02020603050405020304" pitchFamily="18" charset="-78"/>
              </a:rPr>
              <a:t>الهجائية</a:t>
            </a: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685800" algn="l"/>
              </a:tabLst>
            </a:pPr>
            <a:r>
              <a:rPr lang="ar-SA" b="1" dirty="0">
                <a:latin typeface="Times New Roman" panose="02020603050405020304" pitchFamily="18" charset="0"/>
                <a:ea typeface="Times New Roman" panose="02020603050405020304" pitchFamily="18" charset="0"/>
                <a:cs typeface="Traditional Arabic" panose="02020603050405020304" pitchFamily="18" charset="-78"/>
              </a:rPr>
              <a:t>الأشكال الإضافية لبعض الحروف والهمزات.</a:t>
            </a: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685800" algn="l"/>
              </a:tabLst>
            </a:pPr>
            <a:r>
              <a:rPr lang="ar-SA" b="1" dirty="0">
                <a:latin typeface="Times New Roman" panose="02020603050405020304" pitchFamily="18" charset="0"/>
                <a:ea typeface="Times New Roman" panose="02020603050405020304" pitchFamily="18" charset="0"/>
                <a:cs typeface="Traditional Arabic" panose="02020603050405020304" pitchFamily="18" charset="-78"/>
              </a:rPr>
              <a:t>علامات التشكيل.</a:t>
            </a: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685800" algn="l"/>
              </a:tabLst>
            </a:pPr>
            <a:r>
              <a:rPr lang="ar-SA" b="1" dirty="0">
                <a:latin typeface="Times New Roman" panose="02020603050405020304" pitchFamily="18" charset="0"/>
                <a:ea typeface="Times New Roman" panose="02020603050405020304" pitchFamily="18" charset="0"/>
                <a:cs typeface="Traditional Arabic" panose="02020603050405020304" pitchFamily="18" charset="-78"/>
              </a:rPr>
              <a:t>علامات الترقيم.</a:t>
            </a:r>
            <a:endParaRPr lang="en-US" sz="2800" dirty="0">
              <a:latin typeface="Times New Roman" panose="02020603050405020304" pitchFamily="18" charset="0"/>
              <a:ea typeface="Times New Roman" panose="02020603050405020304" pitchFamily="18" charset="0"/>
            </a:endParaRPr>
          </a:p>
          <a:p>
            <a:pPr marL="342900" marR="0" lvl="0" indent="-342900" algn="justLow" rtl="1">
              <a:spcBef>
                <a:spcPts val="0"/>
              </a:spcBef>
              <a:spcAft>
                <a:spcPts val="0"/>
              </a:spcAft>
              <a:buFont typeface="+mj-lt"/>
              <a:buAutoNum type="arabicPeriod"/>
              <a:tabLst>
                <a:tab pos="685800" algn="l"/>
              </a:tabLst>
            </a:pPr>
            <a:r>
              <a:rPr lang="ar-SA" b="1" dirty="0">
                <a:latin typeface="Times New Roman" panose="02020603050405020304" pitchFamily="18" charset="0"/>
                <a:ea typeface="Times New Roman" panose="02020603050405020304" pitchFamily="18" charset="0"/>
                <a:cs typeface="Traditional Arabic" panose="02020603050405020304" pitchFamily="18" charset="-78"/>
              </a:rPr>
              <a:t>الأرقام الحسابية.</a:t>
            </a:r>
            <a:endParaRPr lang="en-US" sz="2800" dirty="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21849013"/>
              </p:ext>
            </p:extLst>
          </p:nvPr>
        </p:nvGraphicFramePr>
        <p:xfrm>
          <a:off x="987447" y="3764323"/>
          <a:ext cx="6791325" cy="2560320"/>
        </p:xfrm>
        <a:graphic>
          <a:graphicData uri="http://schemas.openxmlformats.org/drawingml/2006/table">
            <a:tbl>
              <a:tblPr>
                <a:tableStyleId>{5C22544A-7EE6-4342-B048-85BDC9FD1C3A}</a:tableStyleId>
              </a:tblPr>
              <a:tblGrid>
                <a:gridCol w="2742431"/>
                <a:gridCol w="2171091"/>
                <a:gridCol w="1256947"/>
                <a:gridCol w="620856"/>
              </a:tblGrid>
              <a:tr h="288290">
                <a:tc>
                  <a:txBody>
                    <a:bodyPr/>
                    <a:lstStyle/>
                    <a:p>
                      <a:pPr marL="0" marR="0" algn="ctr" rtl="1">
                        <a:spcBef>
                          <a:spcPts val="0"/>
                        </a:spcBef>
                        <a:spcAft>
                          <a:spcPts val="0"/>
                        </a:spcAft>
                      </a:pPr>
                      <a:r>
                        <a:rPr lang="ar-SA" sz="1400" dirty="0">
                          <a:effectLst/>
                        </a:rPr>
                        <a:t>(4،3)</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dirty="0">
                          <a:effectLst/>
                        </a:rPr>
                        <a:t>H</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أ</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3</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288290">
                <a:tc>
                  <a:txBody>
                    <a:bodyPr/>
                    <a:lstStyle/>
                    <a:p>
                      <a:pPr marL="0" marR="0" algn="ctr" rtl="1">
                        <a:spcBef>
                          <a:spcPts val="0"/>
                        </a:spcBef>
                        <a:spcAft>
                          <a:spcPts val="0"/>
                        </a:spcAft>
                      </a:pPr>
                      <a:r>
                        <a:rPr lang="ar-SA" sz="1400">
                          <a:effectLst/>
                        </a:rPr>
                        <a:t>(6،1)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a:effectLst/>
                        </a:rPr>
                        <a:t>m</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ة</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4</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288290">
                <a:tc>
                  <a:txBody>
                    <a:bodyPr/>
                    <a:lstStyle/>
                    <a:p>
                      <a:pPr marL="0" marR="0" algn="ctr" rtl="1">
                        <a:spcBef>
                          <a:spcPts val="0"/>
                        </a:spcBef>
                        <a:spcAft>
                          <a:spcPts val="0"/>
                        </a:spcAft>
                      </a:pPr>
                      <a:r>
                        <a:rPr lang="ar-SA" sz="1400" kern="0">
                          <a:effectLst/>
                        </a:rPr>
                        <a:t>(3)</a:t>
                      </a:r>
                      <a:endParaRPr lang="en-US" sz="1000" b="1" kern="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a:effectLst/>
                        </a:rPr>
                        <a:t>x</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ء</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5</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288290">
                <a:tc>
                  <a:txBody>
                    <a:bodyPr/>
                    <a:lstStyle/>
                    <a:p>
                      <a:pPr marL="0" marR="0" algn="ctr" rtl="1">
                        <a:spcBef>
                          <a:spcPts val="0"/>
                        </a:spcBef>
                        <a:spcAft>
                          <a:spcPts val="0"/>
                        </a:spcAft>
                      </a:pPr>
                      <a:r>
                        <a:rPr lang="ar-SA" sz="1400">
                          <a:effectLst/>
                        </a:rPr>
                        <a:t>(6،5،2،1)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a:effectLst/>
                        </a:rPr>
                        <a:t>c</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ؤ</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6</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288290">
                <a:tc>
                  <a:txBody>
                    <a:bodyPr/>
                    <a:lstStyle/>
                    <a:p>
                      <a:pPr marL="0" marR="0" algn="ctr" rtl="1">
                        <a:spcBef>
                          <a:spcPts val="0"/>
                        </a:spcBef>
                        <a:spcAft>
                          <a:spcPts val="0"/>
                        </a:spcAft>
                      </a:pPr>
                      <a:r>
                        <a:rPr lang="ar-SA" sz="1400">
                          <a:effectLst/>
                        </a:rPr>
                        <a:t>(6،5،4،3،1)</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a:effectLst/>
                        </a:rPr>
                        <a:t>z</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ئـ</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7</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r>
              <a:tr h="288290">
                <a:tc>
                  <a:txBody>
                    <a:bodyPr/>
                    <a:lstStyle/>
                    <a:p>
                      <a:pPr marL="0" marR="0" algn="ctr" rtl="1">
                        <a:spcBef>
                          <a:spcPts val="0"/>
                        </a:spcBef>
                        <a:spcAft>
                          <a:spcPts val="0"/>
                        </a:spcAft>
                      </a:pPr>
                      <a:r>
                        <a:rPr lang="ar-SA" sz="1400">
                          <a:effectLst/>
                        </a:rPr>
                        <a:t>(5،4،3)</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0">
                        <a:spcBef>
                          <a:spcPts val="0"/>
                        </a:spcBef>
                        <a:spcAft>
                          <a:spcPts val="0"/>
                        </a:spcAft>
                      </a:pPr>
                      <a:r>
                        <a:rPr lang="en-US" sz="2800">
                          <a:effectLst/>
                        </a:rPr>
                        <a:t>N</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a:effectLst/>
                        </a:rPr>
                        <a:t>آ</a:t>
                      </a:r>
                      <a:endParaRPr lang="en-US" sz="2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rtl="1">
                        <a:spcBef>
                          <a:spcPts val="0"/>
                        </a:spcBef>
                        <a:spcAft>
                          <a:spcPts val="0"/>
                        </a:spcAft>
                      </a:pPr>
                      <a:r>
                        <a:rPr lang="ar-SA" sz="1400" dirty="0">
                          <a:effectLst/>
                        </a:rPr>
                        <a:t>8</a:t>
                      </a:r>
                      <a:endParaRPr lang="en-US" sz="2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57917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برايل 1، 2 </a:t>
            </a:r>
            <a:r>
              <a:rPr lang="en-US" dirty="0" smtClean="0">
                <a:solidFill>
                  <a:schemeClr val="accent5">
                    <a:lumMod val="75000"/>
                  </a:schemeClr>
                </a:solidFill>
              </a:rPr>
              <a:t>(Braille Grade 1,2)</a:t>
            </a:r>
            <a:endParaRPr lang="en-US" dirty="0">
              <a:solidFill>
                <a:schemeClr val="accent5">
                  <a:lumMod val="75000"/>
                </a:schemeClr>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59206" y="2137892"/>
            <a:ext cx="8803633" cy="3361387"/>
          </a:xfrm>
        </p:spPr>
      </p:pic>
    </p:spTree>
    <p:extLst>
      <p:ext uri="{BB962C8B-B14F-4D97-AF65-F5344CB8AC3E}">
        <p14:creationId xmlns:p14="http://schemas.microsoft.com/office/powerpoint/2010/main" val="150693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للغة العربية</a:t>
            </a:r>
            <a:endParaRPr lang="en-US" dirty="0">
              <a:solidFill>
                <a:schemeClr val="accent5">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675053"/>
              </p:ext>
            </p:extLst>
          </p:nvPr>
        </p:nvGraphicFramePr>
        <p:xfrm>
          <a:off x="3773510" y="1690693"/>
          <a:ext cx="2932090" cy="3039264"/>
        </p:xfrm>
        <a:graphic>
          <a:graphicData uri="http://schemas.openxmlformats.org/drawingml/2006/table">
            <a:tbl>
              <a:tblPr>
                <a:tableStyleId>{5C22544A-7EE6-4342-B048-85BDC9FD1C3A}</a:tableStyleId>
              </a:tblPr>
              <a:tblGrid>
                <a:gridCol w="1466045"/>
                <a:gridCol w="1466045"/>
              </a:tblGrid>
              <a:tr h="337696">
                <a:tc>
                  <a:txBody>
                    <a:bodyPr/>
                    <a:lstStyle/>
                    <a:p>
                      <a:pPr algn="r" rtl="1" fontAlgn="b"/>
                      <a:r>
                        <a:rPr lang="ar-EG" sz="1600" b="1" u="none" strike="noStrike" dirty="0">
                          <a:effectLst/>
                        </a:rPr>
                        <a:t>برمج</a:t>
                      </a:r>
                      <a:endParaRPr lang="ar-EG" sz="1600" b="1" i="0" u="none" strike="noStrike" dirty="0">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4-12</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dirty="0">
                          <a:effectLst/>
                        </a:rPr>
                        <a:t>بعد</a:t>
                      </a:r>
                      <a:endParaRPr lang="ar-EG" sz="1600" b="1" i="0" u="none" strike="noStrike" dirty="0">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5-12</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بعيد</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45-12</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برنامج</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456-12</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تعليم</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4-2345</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تحت</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5-2345</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تدريب</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45-2345</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تدريج</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456-2345</a:t>
                      </a:r>
                      <a:endParaRPr lang="en-US" sz="1600" b="1" i="0" u="none" strike="noStrike" dirty="0">
                        <a:effectLst/>
                        <a:latin typeface="Arial" panose="020B0604020202020204" pitchFamily="34" charset="0"/>
                      </a:endParaRPr>
                    </a:p>
                  </a:txBody>
                  <a:tcPr marL="9525" marR="9525" marT="9525" marB="0" anchor="b"/>
                </a:tc>
              </a:tr>
              <a:tr h="337696">
                <a:tc>
                  <a:txBody>
                    <a:bodyPr/>
                    <a:lstStyle/>
                    <a:p>
                      <a:pPr algn="r" rtl="1" fontAlgn="b"/>
                      <a:r>
                        <a:rPr lang="ar-EG" sz="1600" b="1" u="none" strike="noStrike">
                          <a:effectLst/>
                        </a:rPr>
                        <a:t>ثقاف</a:t>
                      </a:r>
                      <a:endParaRPr lang="ar-EG" sz="1600" b="1" i="0" u="none" strike="noStrike">
                        <a:effectLst/>
                        <a:latin typeface="Arial" panose="020B0604020202020204" pitchFamily="34" charset="0"/>
                      </a:endParaRPr>
                    </a:p>
                  </a:txBody>
                  <a:tcPr marL="9525" marR="9525" marT="9525" marB="0" anchor="b"/>
                </a:tc>
                <a:tc>
                  <a:txBody>
                    <a:bodyPr/>
                    <a:lstStyle/>
                    <a:p>
                      <a:pPr algn="r" rtl="1" fontAlgn="b"/>
                      <a:r>
                        <a:rPr lang="en-US" sz="1600" b="1" u="none" strike="noStrike" dirty="0">
                          <a:effectLst/>
                        </a:rPr>
                        <a:t>4-1456</a:t>
                      </a:r>
                      <a:endParaRPr lang="en-US" sz="1600" b="1"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98590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ما هو </a:t>
            </a:r>
            <a:r>
              <a:rPr lang="en-US" dirty="0" smtClean="0">
                <a:solidFill>
                  <a:schemeClr val="accent5">
                    <a:lumMod val="75000"/>
                  </a:schemeClr>
                </a:solidFill>
              </a:rPr>
              <a:t>BRF</a:t>
            </a:r>
            <a:r>
              <a:rPr lang="ar-EG" dirty="0" smtClean="0">
                <a:solidFill>
                  <a:schemeClr val="accent5">
                    <a:lumMod val="75000"/>
                  </a:schemeClr>
                </a:solidFill>
              </a:rPr>
              <a:t>؟</a:t>
            </a:r>
            <a:endParaRPr lang="en-US" dirty="0">
              <a:solidFill>
                <a:schemeClr val="accent5">
                  <a:lumMod val="75000"/>
                </a:schemeClr>
              </a:solidFill>
            </a:endParaRPr>
          </a:p>
        </p:txBody>
      </p:sp>
      <p:sp>
        <p:nvSpPr>
          <p:cNvPr id="3" name="Content Placeholder 2"/>
          <p:cNvSpPr>
            <a:spLocks noGrp="1"/>
          </p:cNvSpPr>
          <p:nvPr>
            <p:ph idx="1"/>
          </p:nvPr>
        </p:nvSpPr>
        <p:spPr>
          <a:xfrm>
            <a:off x="838200" y="1339403"/>
            <a:ext cx="10515600" cy="5318974"/>
          </a:xfrm>
        </p:spPr>
        <p:txBody>
          <a:bodyPr>
            <a:normAutofit fontScale="77500" lnSpcReduction="20000"/>
          </a:bodyPr>
          <a:lstStyle/>
          <a:p>
            <a:pPr marL="0" indent="0" algn="r" rtl="1">
              <a:buNone/>
            </a:pPr>
            <a:r>
              <a:rPr lang="ar-EG" dirty="0" smtClean="0"/>
              <a:t>ثلاثة </a:t>
            </a:r>
            <a:r>
              <a:rPr lang="ar-EG" dirty="0"/>
              <a:t>اشكال من </a:t>
            </a:r>
            <a:r>
              <a:rPr lang="ar-EG" dirty="0" smtClean="0"/>
              <a:t>الكتابة</a:t>
            </a:r>
            <a:endParaRPr lang="ar-EG" dirty="0"/>
          </a:p>
          <a:p>
            <a:pPr algn="r" rtl="1"/>
            <a:r>
              <a:rPr lang="ar-EG" dirty="0"/>
              <a:t>الأول: هو الشكل التقليدي لكتابة نص عربي عادي، وهو الذي يخرج لنا حروف غير معلومة المعنى عند الطباعة ببرايل.</a:t>
            </a:r>
          </a:p>
          <a:p>
            <a:pPr algn="r" rtl="1"/>
            <a:r>
              <a:rPr lang="ar-EG" dirty="0"/>
              <a:t>الثاني: هو الشكل الخاص بطباعة برايل لنفس الجمل المحولة باستخدام برامج </a:t>
            </a:r>
            <a:r>
              <a:rPr lang="ar-EG" dirty="0" smtClean="0"/>
              <a:t>للتحويل، </a:t>
            </a:r>
            <a:r>
              <a:rPr lang="ar-EG" dirty="0"/>
              <a:t>والخط المذكور بدون اختصارات.</a:t>
            </a:r>
          </a:p>
          <a:p>
            <a:pPr algn="r" rtl="1"/>
            <a:r>
              <a:rPr lang="ar-EG" dirty="0"/>
              <a:t>الثالث: هو الشكل الخاص بطباعة برايل لنفس الجمل المحولة باستخدام برامج </a:t>
            </a:r>
            <a:r>
              <a:rPr lang="ar-EG" dirty="0" smtClean="0"/>
              <a:t>للتحويل، </a:t>
            </a:r>
            <a:r>
              <a:rPr lang="ar-EG" dirty="0"/>
              <a:t>والخط المذكور باختصارات.</a:t>
            </a:r>
          </a:p>
          <a:p>
            <a:pPr algn="r" rtl="1"/>
            <a:r>
              <a:rPr lang="ar-EG" dirty="0" smtClean="0"/>
              <a:t>(</a:t>
            </a:r>
            <a:r>
              <a:rPr lang="ar-EG" dirty="0"/>
              <a:t>1)</a:t>
            </a:r>
          </a:p>
          <a:p>
            <a:pPr algn="r" rtl="1"/>
            <a:r>
              <a:rPr lang="ar-EG" dirty="0"/>
              <a:t>بسم الله الرحمن الرحيم</a:t>
            </a:r>
          </a:p>
          <a:p>
            <a:pPr algn="r" rtl="1"/>
            <a:r>
              <a:rPr lang="ar-EG" dirty="0"/>
              <a:t>الحمد لله فاطر السماوات والأرض، وخالق البشر، وفاصل الأرض عن القمر</a:t>
            </a:r>
            <a:r>
              <a:rPr lang="ar-EG" dirty="0" smtClean="0"/>
              <a:t>.</a:t>
            </a:r>
            <a:endParaRPr lang="ar-EG" dirty="0"/>
          </a:p>
          <a:p>
            <a:pPr algn="r" rtl="1"/>
            <a:r>
              <a:rPr lang="ar-EG" dirty="0"/>
              <a:t>(2)</a:t>
            </a:r>
          </a:p>
          <a:p>
            <a:pPr algn="r" rtl="1"/>
            <a:r>
              <a:rPr lang="en-US" dirty="0" err="1"/>
              <a:t>bsm</a:t>
            </a:r>
            <a:r>
              <a:rPr lang="en-US" dirty="0"/>
              <a:t> </a:t>
            </a:r>
            <a:r>
              <a:rPr lang="en-US" dirty="0" err="1"/>
              <a:t>allh</a:t>
            </a:r>
            <a:r>
              <a:rPr lang="en-US" dirty="0"/>
              <a:t> </a:t>
            </a:r>
            <a:r>
              <a:rPr lang="en-US" dirty="0" err="1"/>
              <a:t>alr:mn</a:t>
            </a:r>
            <a:r>
              <a:rPr lang="en-US" dirty="0"/>
              <a:t> </a:t>
            </a:r>
            <a:r>
              <a:rPr lang="en-US" dirty="0" err="1"/>
              <a:t>alr:im</a:t>
            </a:r>
            <a:endParaRPr lang="en-US" dirty="0"/>
          </a:p>
          <a:p>
            <a:pPr algn="r" rtl="1"/>
            <a:r>
              <a:rPr lang="en-US" dirty="0" err="1"/>
              <a:t>al:md</a:t>
            </a:r>
            <a:r>
              <a:rPr lang="en-US" dirty="0"/>
              <a:t> </a:t>
            </a:r>
            <a:r>
              <a:rPr lang="en-US" dirty="0" err="1"/>
              <a:t>llh</a:t>
            </a:r>
            <a:r>
              <a:rPr lang="en-US" dirty="0"/>
              <a:t> </a:t>
            </a:r>
            <a:r>
              <a:rPr lang="en-US" dirty="0" err="1"/>
              <a:t>fa</a:t>
            </a:r>
            <a:r>
              <a:rPr lang="en-US" dirty="0"/>
              <a:t>)r </a:t>
            </a:r>
            <a:r>
              <a:rPr lang="en-US" dirty="0" err="1"/>
              <a:t>alsmawat</a:t>
            </a:r>
            <a:r>
              <a:rPr lang="en-US" dirty="0"/>
              <a:t> </a:t>
            </a:r>
            <a:r>
              <a:rPr lang="en-US" dirty="0" err="1"/>
              <a:t>wal</a:t>
            </a:r>
            <a:r>
              <a:rPr lang="en-US" dirty="0"/>
              <a:t>/r$" </a:t>
            </a:r>
            <a:r>
              <a:rPr lang="en-US" dirty="0" err="1"/>
              <a:t>xalq</a:t>
            </a:r>
            <a:r>
              <a:rPr lang="en-US" dirty="0"/>
              <a:t> </a:t>
            </a:r>
            <a:r>
              <a:rPr lang="en-US" dirty="0" err="1"/>
              <a:t>alb%r</a:t>
            </a:r>
            <a:r>
              <a:rPr lang="en-US" dirty="0"/>
              <a:t>" </a:t>
            </a:r>
            <a:r>
              <a:rPr lang="en-US" dirty="0" err="1"/>
              <a:t>wfa&amp;l</a:t>
            </a:r>
            <a:r>
              <a:rPr lang="en-US" dirty="0"/>
              <a:t> al/r$ (n alqmr4</a:t>
            </a:r>
          </a:p>
          <a:p>
            <a:pPr algn="r" rtl="1"/>
            <a:r>
              <a:rPr lang="en-US" dirty="0" smtClean="0"/>
              <a:t>(</a:t>
            </a:r>
            <a:r>
              <a:rPr lang="en-US" dirty="0"/>
              <a:t>3)</a:t>
            </a:r>
          </a:p>
          <a:p>
            <a:pPr algn="r" rtl="1"/>
            <a:r>
              <a:rPr lang="en-US" dirty="0" err="1"/>
              <a:t>bsm</a:t>
            </a:r>
            <a:r>
              <a:rPr lang="en-US" dirty="0"/>
              <a:t> </a:t>
            </a:r>
            <a:r>
              <a:rPr lang="en-US" dirty="0" err="1"/>
              <a:t>clh</a:t>
            </a:r>
            <a:r>
              <a:rPr lang="en-US" dirty="0"/>
              <a:t> </a:t>
            </a:r>
            <a:r>
              <a:rPr lang="en-US" dirty="0" err="1"/>
              <a:t>cr:mn</a:t>
            </a:r>
            <a:r>
              <a:rPr lang="en-US" dirty="0"/>
              <a:t> </a:t>
            </a:r>
            <a:r>
              <a:rPr lang="en-US" dirty="0" err="1"/>
              <a:t>cr:im</a:t>
            </a:r>
            <a:endParaRPr lang="en-US" dirty="0"/>
          </a:p>
          <a:p>
            <a:pPr algn="r" rtl="1"/>
            <a:r>
              <a:rPr lang="en-US" dirty="0"/>
              <a:t>c:md 3h </a:t>
            </a:r>
            <a:r>
              <a:rPr lang="en-US" dirty="0" err="1"/>
              <a:t>fa</a:t>
            </a:r>
            <a:r>
              <a:rPr lang="en-US" dirty="0"/>
              <a:t>)r </a:t>
            </a:r>
            <a:r>
              <a:rPr lang="en-US" dirty="0" err="1"/>
              <a:t>csmaw</a:t>
            </a:r>
            <a:r>
              <a:rPr lang="en-US" dirty="0"/>
              <a:t>. </a:t>
            </a:r>
            <a:r>
              <a:rPr lang="en-US" dirty="0" err="1"/>
              <a:t>wc</a:t>
            </a:r>
            <a:r>
              <a:rPr lang="en-US" dirty="0"/>
              <a:t>/r$" </a:t>
            </a:r>
            <a:r>
              <a:rPr lang="en-US" dirty="0" err="1"/>
              <a:t>xcq</a:t>
            </a:r>
            <a:r>
              <a:rPr lang="en-US" dirty="0"/>
              <a:t> </a:t>
            </a:r>
            <a:r>
              <a:rPr lang="en-US" dirty="0" err="1"/>
              <a:t>cb%r</a:t>
            </a:r>
            <a:r>
              <a:rPr lang="en-US" dirty="0"/>
              <a:t>" </a:t>
            </a:r>
            <a:r>
              <a:rPr lang="en-US" dirty="0" err="1"/>
              <a:t>wfa&amp;l</a:t>
            </a:r>
            <a:r>
              <a:rPr lang="en-US" dirty="0"/>
              <a:t> c/r$ 9 cqmr4</a:t>
            </a:r>
          </a:p>
          <a:p>
            <a:pPr algn="r" rtl="1"/>
            <a:endParaRPr lang="en-US" dirty="0"/>
          </a:p>
        </p:txBody>
      </p:sp>
    </p:spTree>
    <p:extLst>
      <p:ext uri="{BB962C8B-B14F-4D97-AF65-F5344CB8AC3E}">
        <p14:creationId xmlns:p14="http://schemas.microsoft.com/office/powerpoint/2010/main" val="175451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طابعات برايل </a:t>
            </a:r>
            <a:r>
              <a:rPr lang="en-US" dirty="0" smtClean="0">
                <a:solidFill>
                  <a:schemeClr val="accent5">
                    <a:lumMod val="75000"/>
                  </a:schemeClr>
                </a:solidFill>
              </a:rPr>
              <a:t>Braille Embosser</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تستخدم ملفات ال </a:t>
            </a:r>
            <a:r>
              <a:rPr lang="en-US" dirty="0" err="1" smtClean="0"/>
              <a:t>brf</a:t>
            </a:r>
            <a:r>
              <a:rPr lang="en-US" dirty="0" smtClean="0"/>
              <a:t> </a:t>
            </a:r>
            <a:r>
              <a:rPr lang="ar-EG" dirty="0" smtClean="0"/>
              <a:t> للطباعة</a:t>
            </a:r>
          </a:p>
          <a:p>
            <a:pPr algn="r" rtl="1"/>
            <a:r>
              <a:rPr lang="ar-EG" dirty="0" smtClean="0"/>
              <a:t>ورق مخصوص لطباعة برايل و أحيانا تصبح مشكلة عدم توفره أو غلو ثمنه</a:t>
            </a:r>
            <a:endParaRPr lang="en-US" dirty="0"/>
          </a:p>
        </p:txBody>
      </p:sp>
    </p:spTree>
    <p:extLst>
      <p:ext uri="{BB962C8B-B14F-4D97-AF65-F5344CB8AC3E}">
        <p14:creationId xmlns:p14="http://schemas.microsoft.com/office/powerpoint/2010/main" val="55200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الفرق بين برايل المصري و السعودي</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طريقة العرض: السعودي:الحرف يعقبه التشكيل علي نفس السطر</a:t>
            </a:r>
          </a:p>
          <a:p>
            <a:pPr algn="r" rtl="1"/>
            <a:r>
              <a:rPr lang="ar-EG" dirty="0" smtClean="0"/>
              <a:t>المصري: سطر أعلي للتشكيل، سطر أدني للحروف</a:t>
            </a:r>
            <a:endParaRPr lang="en-US" dirty="0"/>
          </a:p>
        </p:txBody>
      </p:sp>
    </p:spTree>
    <p:extLst>
      <p:ext uri="{BB962C8B-B14F-4D97-AF65-F5344CB8AC3E}">
        <p14:creationId xmlns:p14="http://schemas.microsoft.com/office/powerpoint/2010/main" val="178357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EG" dirty="0" smtClean="0">
                <a:solidFill>
                  <a:schemeClr val="accent5">
                    <a:lumMod val="75000"/>
                  </a:schemeClr>
                </a:solidFill>
              </a:rPr>
              <a:t>ما هي المواصفات الضرورية لعمل برنامج لمكفوفين</a:t>
            </a:r>
            <a:br>
              <a:rPr lang="ar-EG" dirty="0" smtClean="0">
                <a:solidFill>
                  <a:schemeClr val="accent5">
                    <a:lumMod val="75000"/>
                  </a:schemeClr>
                </a:solidFill>
              </a:rPr>
            </a:br>
            <a:r>
              <a:rPr lang="ar-EG" dirty="0" smtClean="0">
                <a:solidFill>
                  <a:schemeClr val="accent5">
                    <a:lumMod val="75000"/>
                  </a:schemeClr>
                </a:solidFill>
              </a:rPr>
              <a:t>(هل قارئ الشاشة يستطيع قرائته أم لا؟)</a:t>
            </a:r>
            <a:br>
              <a:rPr lang="ar-EG" dirty="0" smtClean="0">
                <a:solidFill>
                  <a:schemeClr val="accent5">
                    <a:lumMod val="75000"/>
                  </a:schemeClr>
                </a:solidFill>
              </a:rPr>
            </a:br>
            <a:endParaRPr lang="en-US" dirty="0">
              <a:solidFill>
                <a:schemeClr val="accent5">
                  <a:lumMod val="75000"/>
                </a:schemeClr>
              </a:solidFill>
            </a:endParaRPr>
          </a:p>
        </p:txBody>
      </p:sp>
      <p:sp>
        <p:nvSpPr>
          <p:cNvPr id="3" name="Content Placeholder 2"/>
          <p:cNvSpPr>
            <a:spLocks noGrp="1"/>
          </p:cNvSpPr>
          <p:nvPr>
            <p:ph idx="1"/>
          </p:nvPr>
        </p:nvSpPr>
        <p:spPr>
          <a:xfrm>
            <a:off x="838200" y="1825624"/>
            <a:ext cx="10515600" cy="4871389"/>
          </a:xfrm>
        </p:spPr>
        <p:txBody>
          <a:bodyPr>
            <a:normAutofit fontScale="70000" lnSpcReduction="20000"/>
          </a:bodyPr>
          <a:lstStyle/>
          <a:p>
            <a:pPr algn="r" rtl="1"/>
            <a:r>
              <a:rPr lang="ar-EG" dirty="0" smtClean="0"/>
              <a:t>الاعتماد علي لوحة المفاتيح و ليس الفأرة</a:t>
            </a:r>
          </a:p>
          <a:p>
            <a:pPr lvl="0" algn="r" rtl="1"/>
            <a:r>
              <a:rPr lang="ar-EG" dirty="0" smtClean="0"/>
              <a:t>الانتقال للاختيارات من </a:t>
            </a:r>
            <a:r>
              <a:rPr kumimoji="0" lang="en-US" b="0" i="0" u="none" strike="noStrike" cap="none" normalizeH="0" baseline="0" dirty="0" smtClean="0">
                <a:ln>
                  <a:noFill/>
                </a:ln>
                <a:solidFill>
                  <a:srgbClr val="000000"/>
                </a:solidFill>
                <a:effectLst/>
                <a:latin typeface="Arial Unicode MS" panose="020B0604020202020204" pitchFamily="34" charset="-128"/>
              </a:rPr>
              <a:t>tool bar, the radio button, the pushbutton, </a:t>
            </a:r>
            <a:endParaRPr kumimoji="0" lang="en-US" sz="5400" b="0" i="0" u="none" strike="noStrike" cap="none" normalizeH="0" baseline="0" dirty="0" smtClean="0">
              <a:ln>
                <a:noFill/>
              </a:ln>
              <a:solidFill>
                <a:schemeClr val="tx1"/>
              </a:solidFill>
              <a:effectLst/>
              <a:latin typeface="Arial" panose="020B0604020202020204" pitchFamily="34" charset="0"/>
            </a:endParaRPr>
          </a:p>
          <a:p>
            <a:pPr marL="0" indent="0" algn="r" rtl="1">
              <a:buNone/>
            </a:pPr>
            <a:r>
              <a:rPr lang="en-US" dirty="0" smtClean="0"/>
              <a:t>Tab</a:t>
            </a:r>
          </a:p>
          <a:p>
            <a:pPr algn="r" rtl="1"/>
            <a:r>
              <a:rPr lang="ar-EG" dirty="0" smtClean="0"/>
              <a:t>ممنوعة الصور و يجب وضع رسالة بديلة ان وجدت (حتي علي المواقع علي الانترنت)</a:t>
            </a:r>
          </a:p>
          <a:p>
            <a:pPr marL="0" indent="0" algn="r" rtl="1">
              <a:buNone/>
            </a:pPr>
            <a:r>
              <a:rPr lang="ar-EG" dirty="0" smtClean="0"/>
              <a:t>عدا </a:t>
            </a:r>
            <a:r>
              <a:rPr lang="en-US" dirty="0" smtClean="0"/>
              <a:t>SVG (</a:t>
            </a:r>
            <a:r>
              <a:rPr lang="en-US" dirty="0"/>
              <a:t>Scalable Vector </a:t>
            </a:r>
            <a:r>
              <a:rPr lang="en-US" dirty="0" smtClean="0"/>
              <a:t>Graphics)</a:t>
            </a:r>
          </a:p>
          <a:p>
            <a:pPr algn="r" rtl="1"/>
            <a:r>
              <a:rPr lang="ar-EG" dirty="0" smtClean="0"/>
              <a:t>عدم استخدام </a:t>
            </a:r>
            <a:r>
              <a:rPr lang="en-US" dirty="0" smtClean="0"/>
              <a:t>dialog box</a:t>
            </a:r>
            <a:r>
              <a:rPr lang="ar-EG" dirty="0"/>
              <a:t> </a:t>
            </a:r>
            <a:r>
              <a:rPr lang="ar-EG" dirty="0" smtClean="0"/>
              <a:t>و الأفضل استخدام </a:t>
            </a:r>
            <a:r>
              <a:rPr lang="en-US" dirty="0" smtClean="0"/>
              <a:t>message box</a:t>
            </a:r>
            <a:endParaRPr lang="ar-EG" dirty="0" smtClean="0"/>
          </a:p>
          <a:p>
            <a:pPr lvl="0" algn="r" rtl="1"/>
            <a:r>
              <a:rPr lang="ar-EG" b="1" dirty="0"/>
              <a:t>لا </a:t>
            </a:r>
            <a:r>
              <a:rPr lang="ar-EG" dirty="0"/>
              <a:t>تكتب بخط عريض</a:t>
            </a:r>
            <a:r>
              <a:rPr lang="en-US" dirty="0"/>
              <a:t>bold</a:t>
            </a:r>
            <a:r>
              <a:rPr lang="ar-EG" dirty="0"/>
              <a:t> . </a:t>
            </a:r>
            <a:endParaRPr lang="en-US" dirty="0"/>
          </a:p>
          <a:p>
            <a:pPr lvl="0" algn="r" rtl="1"/>
            <a:r>
              <a:rPr lang="ar-EG" b="1" dirty="0"/>
              <a:t>لا</a:t>
            </a:r>
            <a:r>
              <a:rPr lang="ar-EG" dirty="0"/>
              <a:t> تكتب كلمة تحتها خط </a:t>
            </a:r>
            <a:r>
              <a:rPr lang="en-US" dirty="0"/>
              <a:t>under line  </a:t>
            </a:r>
            <a:r>
              <a:rPr lang="ar-EG" dirty="0"/>
              <a:t>وإذا كان يؤثر في المعنى يستبدل الخط باللأقواس . </a:t>
            </a:r>
            <a:endParaRPr lang="en-US" dirty="0"/>
          </a:p>
          <a:p>
            <a:pPr lvl="0" algn="r" rtl="1"/>
            <a:r>
              <a:rPr lang="ar-EG" b="1" dirty="0"/>
              <a:t>لا</a:t>
            </a:r>
            <a:r>
              <a:rPr lang="ar-EG" dirty="0"/>
              <a:t> تترك سطور فارغة . </a:t>
            </a:r>
            <a:endParaRPr lang="en-US" dirty="0"/>
          </a:p>
          <a:p>
            <a:pPr lvl="0" algn="r" rtl="1"/>
            <a:r>
              <a:rPr lang="ar-EG" b="1" dirty="0"/>
              <a:t>لا</a:t>
            </a:r>
            <a:r>
              <a:rPr lang="ar-EG" dirty="0"/>
              <a:t> تعمل جدول، لكن يكتب على هيئة فقرات على حسب المعنى . </a:t>
            </a:r>
            <a:endParaRPr lang="en-US" dirty="0"/>
          </a:p>
          <a:p>
            <a:pPr lvl="0" algn="r" rtl="1"/>
            <a:r>
              <a:rPr lang="ar-EG" b="1" dirty="0"/>
              <a:t>لا</a:t>
            </a:r>
            <a:r>
              <a:rPr lang="ar-EG" dirty="0"/>
              <a:t> تستخدم خاصية </a:t>
            </a:r>
            <a:r>
              <a:rPr lang="en-US" dirty="0"/>
              <a:t>auto number </a:t>
            </a:r>
            <a:r>
              <a:rPr lang="ar-EG" dirty="0"/>
              <a:t>أو </a:t>
            </a:r>
            <a:r>
              <a:rPr lang="en-US" dirty="0"/>
              <a:t>auto bullets</a:t>
            </a:r>
            <a:r>
              <a:rPr lang="ar-EG" dirty="0"/>
              <a:t> التي توجد على شريط الأدوات( </a:t>
            </a:r>
            <a:r>
              <a:rPr lang="en-US" dirty="0"/>
              <a:t>( </a:t>
            </a:r>
            <a:r>
              <a:rPr lang="en-US" dirty="0" smtClean="0"/>
              <a:t>tool </a:t>
            </a:r>
            <a:r>
              <a:rPr lang="en-US" dirty="0"/>
              <a:t>bar</a:t>
            </a:r>
            <a:r>
              <a:rPr lang="ar-EG" dirty="0"/>
              <a:t> ولكن تكتب من لوحة المفاتيح </a:t>
            </a:r>
            <a:r>
              <a:rPr lang="en-US" dirty="0"/>
              <a:t>key board </a:t>
            </a:r>
            <a:r>
              <a:rPr lang="ar-EG" dirty="0"/>
              <a:t>. </a:t>
            </a:r>
            <a:endParaRPr lang="ar-EG" dirty="0" smtClean="0"/>
          </a:p>
          <a:p>
            <a:pPr algn="r" rtl="1"/>
            <a:r>
              <a:rPr lang="ar-EG" dirty="0" smtClean="0"/>
              <a:t>تسمح للمستخدم تكبير أو تضخيم أجزاء من الشاشة.</a:t>
            </a:r>
          </a:p>
          <a:p>
            <a:pPr algn="r" rtl="1"/>
            <a:r>
              <a:rPr lang="ar-EG" dirty="0" smtClean="0"/>
              <a:t>زيادة التباين بين النص والخلفية. </a:t>
            </a:r>
            <a:r>
              <a:rPr lang="en-US" dirty="0" smtClean="0"/>
              <a:t>(contrast)</a:t>
            </a:r>
            <a:endParaRPr lang="en-US" dirty="0"/>
          </a:p>
          <a:p>
            <a:pPr algn="r" rtl="1"/>
            <a:endParaRPr lang="en-US" dirty="0"/>
          </a:p>
        </p:txBody>
      </p:sp>
    </p:spTree>
    <p:extLst>
      <p:ext uri="{BB962C8B-B14F-4D97-AF65-F5344CB8AC3E}">
        <p14:creationId xmlns:p14="http://schemas.microsoft.com/office/powerpoint/2010/main" val="210241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عند الكتابة باللغة العربية للمكفوفين</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fontScale="92500"/>
          </a:bodyPr>
          <a:lstStyle/>
          <a:p>
            <a:pPr algn="r" rtl="1"/>
            <a:r>
              <a:rPr lang="ar-EG" dirty="0"/>
              <a:t>كتابة همزة الألف إذا كانت همزة قطع وإن كانت غير موجودة في نص الكتاب. مثال:إلى ، إن ، أرض...وهكذا .</a:t>
            </a:r>
            <a:endParaRPr lang="en-US" dirty="0"/>
          </a:p>
          <a:p>
            <a:pPr algn="r" rtl="1"/>
            <a:r>
              <a:rPr lang="ar-EG" dirty="0" smtClean="0"/>
              <a:t>التفرقة </a:t>
            </a:r>
            <a:r>
              <a:rPr lang="ar-EG" dirty="0"/>
              <a:t>في الكتابة بين الهاء والتاء المربوطة. مثال: السياسة( تاء مربوطة)، عليه( هاء مربوطة).</a:t>
            </a:r>
            <a:endParaRPr lang="en-US" dirty="0"/>
          </a:p>
          <a:p>
            <a:pPr algn="r" rtl="1"/>
            <a:r>
              <a:rPr lang="ar-EG" dirty="0" smtClean="0"/>
              <a:t>أترك </a:t>
            </a:r>
            <a:r>
              <a:rPr lang="ar-EG" dirty="0"/>
              <a:t>مسافة بعد علامات الترقيم( الفصلة، النقطة. أو: الأقواس( الشرطة- علامات التنصيص"  . </a:t>
            </a:r>
            <a:endParaRPr lang="en-US" dirty="0"/>
          </a:p>
          <a:p>
            <a:pPr algn="r" rtl="1"/>
            <a:r>
              <a:rPr lang="ar-EG" dirty="0"/>
              <a:t>لاتترك مسافة بين واو العطف والكلمة التي تليها .</a:t>
            </a:r>
            <a:endParaRPr lang="en-US" dirty="0"/>
          </a:p>
          <a:p>
            <a:pPr algn="r" rtl="1"/>
            <a:r>
              <a:rPr lang="ar-EG" dirty="0"/>
              <a:t>التفرقة بين الياء والألف اللينة, وإن كانت غير موجودة في نص الكتاب . مثال: في،هي،التي،الذي، (ياء) ،هدى، على (ألف لينة).</a:t>
            </a:r>
            <a:endParaRPr lang="en-US" dirty="0"/>
          </a:p>
          <a:p>
            <a:pPr algn="r" rtl="1"/>
            <a:r>
              <a:rPr lang="ar-EG" dirty="0"/>
              <a:t>في حالة وجود أبيات شعر، ضع علامة آآ في أول البيت وفي نهايته، وضع علامة آ في نهاية السطر.</a:t>
            </a:r>
            <a:endParaRPr lang="en-US" dirty="0"/>
          </a:p>
          <a:p>
            <a:pPr algn="r" rtl="1"/>
            <a:endParaRPr lang="en-US" dirty="0"/>
          </a:p>
        </p:txBody>
      </p:sp>
    </p:spTree>
    <p:extLst>
      <p:ext uri="{BB962C8B-B14F-4D97-AF65-F5344CB8AC3E}">
        <p14:creationId xmlns:p14="http://schemas.microsoft.com/office/powerpoint/2010/main" val="23589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a:r>
              <a:rPr lang="ar-EG" dirty="0">
                <a:solidFill>
                  <a:schemeClr val="accent5">
                    <a:lumMod val="75000"/>
                  </a:schemeClr>
                </a:solidFill>
              </a:rPr>
              <a:t>نبذة </a:t>
            </a:r>
            <a:r>
              <a:rPr lang="ar-EG" dirty="0" smtClean="0">
                <a:solidFill>
                  <a:schemeClr val="accent5">
                    <a:lumMod val="75000"/>
                  </a:schemeClr>
                </a:solidFill>
              </a:rPr>
              <a:t>سريعة</a:t>
            </a:r>
            <a:endParaRPr lang="en-US" dirty="0">
              <a:solidFill>
                <a:schemeClr val="accent5">
                  <a:lumMod val="75000"/>
                </a:schemeClr>
              </a:solidFill>
            </a:endParaRPr>
          </a:p>
        </p:txBody>
      </p:sp>
      <p:sp>
        <p:nvSpPr>
          <p:cNvPr id="8195" name="Rectangle 3"/>
          <p:cNvSpPr>
            <a:spLocks noGrp="1" noChangeArrowheads="1"/>
          </p:cNvSpPr>
          <p:nvPr>
            <p:ph idx="1"/>
          </p:nvPr>
        </p:nvSpPr>
        <p:spPr/>
        <p:txBody>
          <a:bodyPr/>
          <a:lstStyle/>
          <a:p>
            <a:pPr algn="r" rtl="1">
              <a:lnSpc>
                <a:spcPct val="90000"/>
              </a:lnSpc>
              <a:buFontTx/>
              <a:buNone/>
            </a:pPr>
            <a:r>
              <a:rPr lang="ar-EG" b="1" dirty="0"/>
              <a:t>ينقسم ذوي الإعاقة البصرية إلى قسمين رئيسيين طبقا للأعراف العالمية: </a:t>
            </a:r>
          </a:p>
          <a:p>
            <a:pPr algn="r" rtl="1">
              <a:lnSpc>
                <a:spcPct val="90000"/>
              </a:lnSpc>
              <a:buFontTx/>
              <a:buNone/>
            </a:pPr>
            <a:r>
              <a:rPr lang="ar-EG" b="1" u="sng" dirty="0">
                <a:solidFill>
                  <a:srgbClr val="FF0000"/>
                </a:solidFill>
              </a:rPr>
              <a:t>فئة المكفوفين</a:t>
            </a:r>
            <a:r>
              <a:rPr lang="ar-EG" b="1" dirty="0"/>
              <a:t>          </a:t>
            </a:r>
            <a:r>
              <a:rPr lang="ar-EG" b="1" u="sng" dirty="0">
                <a:solidFill>
                  <a:srgbClr val="FF9900"/>
                </a:solidFill>
              </a:rPr>
              <a:t>فئة ضعاف البصر</a:t>
            </a:r>
            <a:r>
              <a:rPr lang="ar-EG" b="1" dirty="0">
                <a:solidFill>
                  <a:srgbClr val="FFFF00"/>
                </a:solidFill>
              </a:rPr>
              <a:t>.</a:t>
            </a:r>
          </a:p>
          <a:p>
            <a:pPr algn="r" rtl="1">
              <a:lnSpc>
                <a:spcPct val="90000"/>
              </a:lnSpc>
              <a:buFontTx/>
              <a:buNone/>
            </a:pPr>
            <a:endParaRPr lang="ar-EG" b="1" dirty="0">
              <a:solidFill>
                <a:srgbClr val="FFFF00"/>
              </a:solidFill>
            </a:endParaRPr>
          </a:p>
          <a:p>
            <a:pPr algn="r" rtl="1">
              <a:lnSpc>
                <a:spcPct val="90000"/>
              </a:lnSpc>
              <a:buFontTx/>
              <a:buNone/>
            </a:pPr>
            <a:r>
              <a:rPr lang="ar-EG" dirty="0"/>
              <a:t>وكما يتضح من اسم كل فئة يتبين أن </a:t>
            </a:r>
            <a:r>
              <a:rPr lang="ar-EG" b="1" u="sng" dirty="0">
                <a:solidFill>
                  <a:srgbClr val="FF0000"/>
                </a:solidFill>
              </a:rPr>
              <a:t>الفئة الأولى</a:t>
            </a:r>
            <a:r>
              <a:rPr lang="ar-EG" dirty="0"/>
              <a:t> تمثل من ليست لديهم قدرة على الإبصار، أو قد تكون قدراتهم البصرية محدودة </a:t>
            </a:r>
            <a:r>
              <a:rPr lang="ar-EG" dirty="0" smtClean="0"/>
              <a:t>للغاية</a:t>
            </a:r>
          </a:p>
          <a:p>
            <a:pPr algn="r" rtl="1">
              <a:lnSpc>
                <a:spcPct val="90000"/>
              </a:lnSpc>
              <a:buFontTx/>
              <a:buNone/>
            </a:pPr>
            <a:r>
              <a:rPr lang="ar-EG" dirty="0" smtClean="0"/>
              <a:t>أما </a:t>
            </a:r>
            <a:r>
              <a:rPr lang="ar-EG" b="1" u="sng" dirty="0">
                <a:solidFill>
                  <a:srgbClr val="FF9900"/>
                </a:solidFill>
              </a:rPr>
              <a:t>فئة ضعاف البصر</a:t>
            </a:r>
            <a:r>
              <a:rPr lang="ar-EG" dirty="0"/>
              <a:t> فهي الفئة التي يعاني أفرادها من أمراض تعيق السواء البصري الذي من المفترض أن يولد به الإنسان. </a:t>
            </a:r>
            <a:endParaRPr lang="ar-EG" dirty="0" smtClean="0"/>
          </a:p>
          <a:p>
            <a:pPr algn="r" rtl="1">
              <a:lnSpc>
                <a:spcPct val="90000"/>
              </a:lnSpc>
              <a:buFontTx/>
              <a:buNone/>
            </a:pPr>
            <a:r>
              <a:rPr lang="ar-EG" dirty="0" smtClean="0"/>
              <a:t>ولكل </a:t>
            </a:r>
            <a:r>
              <a:rPr lang="ar-EG" dirty="0"/>
              <a:t>فئة من الفئتين قوانين وتقنيات وأساليب مختلفة في التأهيل والتكيف مع البيئة المحيطة.</a:t>
            </a:r>
          </a:p>
          <a:p>
            <a:pPr algn="r" rtl="1">
              <a:lnSpc>
                <a:spcPct val="90000"/>
              </a:lnSpc>
              <a:buFontTx/>
              <a:buNone/>
            </a:pPr>
            <a:endParaRPr lang="en-US" dirty="0"/>
          </a:p>
        </p:txBody>
      </p:sp>
    </p:spTree>
    <p:extLst>
      <p:ext uri="{BB962C8B-B14F-4D97-AF65-F5344CB8AC3E}">
        <p14:creationId xmlns:p14="http://schemas.microsoft.com/office/powerpoint/2010/main" val="1728313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الطاقة و عمر البطارية</a:t>
            </a:r>
          </a:p>
          <a:p>
            <a:pPr lvl="1" algn="r" rtl="1"/>
            <a:r>
              <a:rPr lang="ar-EG" dirty="0"/>
              <a:t>خ</a:t>
            </a:r>
            <a:r>
              <a:rPr lang="ar-EG" dirty="0" smtClean="0"/>
              <a:t>اصية الإغلاق الذاتي (2-5 دقائق)</a:t>
            </a:r>
          </a:p>
          <a:p>
            <a:pPr lvl="1" algn="r" rtl="1"/>
            <a:r>
              <a:rPr lang="ar-EG" dirty="0" smtClean="0"/>
              <a:t>الجهاز جاهز للعمل في أقل من 1 دقيقة </a:t>
            </a:r>
          </a:p>
          <a:p>
            <a:pPr algn="r" rtl="1"/>
            <a:r>
              <a:rPr lang="ar-EG" dirty="0" smtClean="0"/>
              <a:t>اعلام الكفيف خواص الاتصال علي جهازه احتراما لخصوصيته</a:t>
            </a:r>
            <a:endParaRPr lang="en-US" dirty="0" smtClean="0"/>
          </a:p>
          <a:p>
            <a:pPr algn="r" rtl="1"/>
            <a:r>
              <a:rPr lang="ar-EG" dirty="0" smtClean="0"/>
              <a:t>عند الضغط علي أكثر من زر في نفس الوقت، الجهاز يجب ألا يفعل أي شئ</a:t>
            </a:r>
          </a:p>
          <a:p>
            <a:pPr algn="r" rtl="1"/>
            <a:r>
              <a:rPr lang="en-US" dirty="0" smtClean="0"/>
              <a:t>Pins </a:t>
            </a:r>
            <a:r>
              <a:rPr lang="ar-EG" dirty="0" smtClean="0"/>
              <a:t>دبابيس برايل تكون مصنعة من الستانلس ستيل</a:t>
            </a:r>
            <a:endParaRPr lang="en-US" dirty="0" smtClean="0"/>
          </a:p>
          <a:p>
            <a:pPr algn="r" rtl="1"/>
            <a:endParaRPr lang="en-US" dirty="0"/>
          </a:p>
        </p:txBody>
      </p:sp>
      <p:sp>
        <p:nvSpPr>
          <p:cNvPr id="4" name="Title 1"/>
          <p:cNvSpPr>
            <a:spLocks noGrp="1"/>
          </p:cNvSpPr>
          <p:nvPr>
            <p:ph type="title"/>
          </p:nvPr>
        </p:nvSpPr>
        <p:spPr/>
        <p:txBody>
          <a:bodyPr/>
          <a:lstStyle/>
          <a:p>
            <a:pPr algn="r" rtl="1"/>
            <a:r>
              <a:rPr lang="ar-EG" dirty="0" smtClean="0">
                <a:solidFill>
                  <a:schemeClr val="accent5">
                    <a:lumMod val="75000"/>
                  </a:schemeClr>
                </a:solidFill>
              </a:rPr>
              <a:t>نقاط تراعي عند تصميم</a:t>
            </a:r>
            <a:r>
              <a:rPr lang="en-US" dirty="0" smtClean="0">
                <a:solidFill>
                  <a:schemeClr val="accent5">
                    <a:lumMod val="75000"/>
                  </a:schemeClr>
                </a:solidFill>
              </a:rPr>
              <a:t>  </a:t>
            </a:r>
            <a:r>
              <a:rPr lang="ar-EG" dirty="0" smtClean="0">
                <a:solidFill>
                  <a:schemeClr val="accent5">
                    <a:lumMod val="75000"/>
                  </a:schemeClr>
                </a:solidFill>
              </a:rPr>
              <a:t>الأجهزة</a:t>
            </a:r>
            <a:endParaRPr lang="en-US" dirty="0">
              <a:solidFill>
                <a:schemeClr val="accent5">
                  <a:lumMod val="75000"/>
                </a:schemeClr>
              </a:solidFill>
            </a:endParaRPr>
          </a:p>
        </p:txBody>
      </p:sp>
    </p:spTree>
    <p:extLst>
      <p:ext uri="{BB962C8B-B14F-4D97-AF65-F5344CB8AC3E}">
        <p14:creationId xmlns:p14="http://schemas.microsoft.com/office/powerpoint/2010/main" val="112207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dirty="0">
                <a:solidFill>
                  <a:schemeClr val="accent5">
                    <a:lumMod val="75000"/>
                  </a:schemeClr>
                </a:solidFill>
              </a:rPr>
              <a:t>مشروع شاشة حاسب آلي أبيض و أسود</a:t>
            </a:r>
            <a:endParaRPr lang="en-US" dirty="0">
              <a:solidFill>
                <a:schemeClr val="accent5">
                  <a:lumMod val="7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9127" y="2057400"/>
            <a:ext cx="6040191" cy="4530143"/>
          </a:xfrm>
        </p:spPr>
      </p:pic>
      <p:pic>
        <p:nvPicPr>
          <p:cNvPr id="5" name="Picture 4"/>
          <p:cNvPicPr>
            <a:picLocks noChangeAspect="1"/>
          </p:cNvPicPr>
          <p:nvPr/>
        </p:nvPicPr>
        <p:blipFill>
          <a:blip r:embed="rId3"/>
          <a:stretch>
            <a:fillRect/>
          </a:stretch>
        </p:blipFill>
        <p:spPr>
          <a:xfrm>
            <a:off x="1084699" y="1926079"/>
            <a:ext cx="3047619" cy="3495238"/>
          </a:xfrm>
          <a:prstGeom prst="rect">
            <a:avLst/>
          </a:prstGeom>
        </p:spPr>
      </p:pic>
    </p:spTree>
    <p:extLst>
      <p:ext uri="{BB962C8B-B14F-4D97-AF65-F5344CB8AC3E}">
        <p14:creationId xmlns:p14="http://schemas.microsoft.com/office/powerpoint/2010/main" val="200724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المصحف الكفي البارز</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fontScale="92500" lnSpcReduction="20000"/>
          </a:bodyPr>
          <a:lstStyle/>
          <a:p>
            <a:pPr algn="r" rtl="1"/>
            <a:r>
              <a:rPr lang="ar-EG" dirty="0"/>
              <a:t> المصحف البارز يطبع في ستة مجلدات كبيرة الحجم</a:t>
            </a:r>
            <a:endParaRPr lang="ar-EG" b="1" dirty="0" smtClean="0"/>
          </a:p>
          <a:p>
            <a:pPr marL="0" indent="0" algn="r" rtl="1">
              <a:buNone/>
            </a:pPr>
            <a:r>
              <a:rPr lang="ar-EG" b="1" dirty="0" smtClean="0">
                <a:solidFill>
                  <a:schemeClr val="accent5">
                    <a:lumMod val="75000"/>
                  </a:schemeClr>
                </a:solidFill>
              </a:rPr>
              <a:t>سلبيات </a:t>
            </a:r>
            <a:r>
              <a:rPr lang="ar-EG" b="1" dirty="0">
                <a:solidFill>
                  <a:schemeClr val="accent5">
                    <a:lumMod val="75000"/>
                  </a:schemeClr>
                </a:solidFill>
              </a:rPr>
              <a:t>استعمال الأدوات الكفية المسموعة</a:t>
            </a:r>
          </a:p>
          <a:p>
            <a:pPr algn="r" rtl="1"/>
            <a:r>
              <a:rPr lang="ar-EG" dirty="0" smtClean="0"/>
              <a:t>صعوبة </a:t>
            </a:r>
            <a:r>
              <a:rPr lang="ar-EG" dirty="0"/>
              <a:t>التحرك فيما بين الآيات والأرباع والسور والأجزاء بسلاسة كما هو الحال في الكتابة </a:t>
            </a:r>
            <a:r>
              <a:rPr lang="ar-EG" dirty="0" smtClean="0"/>
              <a:t>البارزة</a:t>
            </a:r>
            <a:endParaRPr lang="ar-EG" dirty="0"/>
          </a:p>
          <a:p>
            <a:pPr algn="r" rtl="1"/>
            <a:r>
              <a:rPr lang="ar-EG" dirty="0" smtClean="0"/>
              <a:t>خطورة </a:t>
            </a:r>
            <a:r>
              <a:rPr lang="ar-EG" dirty="0"/>
              <a:t>الانتباه للمصحف المسموع في المواصلات العامة نظرا لاعتماد الكفيف في المقام الأول على أُذنيْه لمعرفة من يكلمه أو لتحديد وجهته التي سيذهب إليها،</a:t>
            </a:r>
          </a:p>
          <a:p>
            <a:pPr algn="r" rtl="1"/>
            <a:r>
              <a:rPr lang="ar-EG" dirty="0" smtClean="0"/>
              <a:t>صعوبة </a:t>
            </a:r>
            <a:r>
              <a:rPr lang="ar-EG" dirty="0"/>
              <a:t>الاستماع للمسموع في الأماكن العامة وفي الضوضاء،</a:t>
            </a:r>
          </a:p>
          <a:p>
            <a:pPr algn="r" rtl="1"/>
            <a:r>
              <a:rPr lang="ar-EG" dirty="0" smtClean="0"/>
              <a:t>التسبب </a:t>
            </a:r>
            <a:r>
              <a:rPr lang="ar-EG" dirty="0"/>
              <a:t>في التشويش الصوتي على الآخرين في الأماكن العامة هادئة الطابع مثل المكتبات والمساجد،</a:t>
            </a:r>
          </a:p>
          <a:p>
            <a:pPr algn="r" rtl="1"/>
            <a:r>
              <a:rPr lang="ar-EG" dirty="0" smtClean="0"/>
              <a:t>الالتزام </a:t>
            </a:r>
            <a:r>
              <a:rPr lang="ar-EG" dirty="0"/>
              <a:t>بسرعة قراءة القارئ مما يبعث أحيانا على قلة التدبر،</a:t>
            </a:r>
          </a:p>
          <a:p>
            <a:pPr algn="r" rtl="1"/>
            <a:r>
              <a:rPr lang="ar-EG" dirty="0" smtClean="0"/>
              <a:t>إرهاق </a:t>
            </a:r>
            <a:r>
              <a:rPr lang="ar-EG" dirty="0"/>
              <a:t>حاسة السمع في إدراك كل شيء وإهمال حاسة اللمس مما قد يؤدي إلى تراجع قدراتها.</a:t>
            </a:r>
          </a:p>
          <a:p>
            <a:pPr algn="r" rtl="1"/>
            <a:endParaRPr lang="en-US" dirty="0"/>
          </a:p>
        </p:txBody>
      </p:sp>
    </p:spTree>
    <p:extLst>
      <p:ext uri="{BB962C8B-B14F-4D97-AF65-F5344CB8AC3E}">
        <p14:creationId xmlns:p14="http://schemas.microsoft.com/office/powerpoint/2010/main" val="354917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قارئ الشاشة</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marL="0" indent="0" algn="r" rtl="1">
              <a:buNone/>
            </a:pPr>
            <a:r>
              <a:rPr lang="ar-EG" dirty="0" smtClean="0"/>
              <a:t> </a:t>
            </a:r>
            <a:r>
              <a:rPr lang="ar-EG" dirty="0"/>
              <a:t>برامج يصنعها مكفوفين من أجل المكفوفين </a:t>
            </a:r>
            <a:r>
              <a:rPr lang="en-US" dirty="0" smtClean="0"/>
              <a:t>)</a:t>
            </a:r>
            <a:r>
              <a:rPr lang="ar-EG" dirty="0" smtClean="0"/>
              <a:t>قارئات </a:t>
            </a:r>
            <a:r>
              <a:rPr lang="ar-EG" dirty="0"/>
              <a:t>شاشة) </a:t>
            </a:r>
            <a:endParaRPr lang="ar-EG" dirty="0" smtClean="0"/>
          </a:p>
          <a:p>
            <a:pPr marL="0" indent="0" algn="r" rtl="1">
              <a:buNone/>
            </a:pPr>
            <a:r>
              <a:rPr lang="ar-EG" dirty="0" smtClean="0"/>
              <a:t>ومن </a:t>
            </a:r>
            <a:r>
              <a:rPr lang="ar-EG" dirty="0"/>
              <a:t>الطريف أن هناك تجربة استرالية ل2 مكفوفين بدأوا مشروع مفتوح المصدر لإنتاج برنامج قارئ لشاشة الكمبيوتر. وبعد حوالي 7 سنوات البرنامج صار يحتل المرتبة الأولى في البرامج الناطقة، البرنامج هو </a:t>
            </a:r>
            <a:r>
              <a:rPr lang="en-US" dirty="0"/>
              <a:t>NVDA </a:t>
            </a:r>
            <a:r>
              <a:rPr lang="ar-EG" dirty="0"/>
              <a:t>وموقعه:</a:t>
            </a:r>
            <a:r>
              <a:rPr lang="ar-EG" dirty="0" smtClean="0"/>
              <a:t/>
            </a:r>
            <a:br>
              <a:rPr lang="ar-EG" dirty="0" smtClean="0"/>
            </a:br>
            <a:r>
              <a:rPr lang="en-US" dirty="0">
                <a:hlinkClick r:id="rId2"/>
              </a:rPr>
              <a:t>www.nvda-project.org/</a:t>
            </a:r>
            <a:endParaRPr lang="en-US" dirty="0"/>
          </a:p>
        </p:txBody>
      </p:sp>
    </p:spTree>
    <p:extLst>
      <p:ext uri="{BB962C8B-B14F-4D97-AF65-F5344CB8AC3E}">
        <p14:creationId xmlns:p14="http://schemas.microsoft.com/office/powerpoint/2010/main" val="124613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EG" b="1" dirty="0" smtClean="0">
                <a:solidFill>
                  <a:schemeClr val="accent5">
                    <a:lumMod val="75000"/>
                  </a:schemeClr>
                </a:solidFill>
              </a:rPr>
              <a:t>تحويل النص إلى الخطاب للغة العربية لنظام التشغيل ويندوز أو الهواتف (البرامج)</a:t>
            </a:r>
            <a:br>
              <a:rPr lang="ar-EG" b="1" dirty="0" smtClean="0">
                <a:solidFill>
                  <a:schemeClr val="accent5">
                    <a:lumMod val="75000"/>
                  </a:schemeClr>
                </a:solidFill>
              </a:rPr>
            </a:br>
            <a:r>
              <a:rPr lang="en-US" sz="2000" b="1" dirty="0" smtClean="0">
                <a:solidFill>
                  <a:schemeClr val="accent5">
                    <a:lumMod val="75000"/>
                  </a:schemeClr>
                </a:solidFill>
              </a:rPr>
              <a:t>Open source Arabic TTS(Text To Speech) for windows and/or phones (software)</a:t>
            </a:r>
            <a:r>
              <a:rPr lang="en-US" sz="2000" dirty="0" smtClean="0">
                <a:solidFill>
                  <a:schemeClr val="accent5">
                    <a:lumMod val="75000"/>
                  </a:schemeClr>
                </a:solidFill>
              </a:rPr>
              <a:t/>
            </a:r>
            <a:br>
              <a:rPr lang="en-US" sz="2000" dirty="0" smtClean="0">
                <a:solidFill>
                  <a:schemeClr val="accent5">
                    <a:lumMod val="75000"/>
                  </a:schemeClr>
                </a:solidFill>
              </a:rPr>
            </a:br>
            <a:endParaRPr lang="en-US" sz="20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algn="r" rtl="1"/>
            <a:r>
              <a:rPr lang="ar-EG" dirty="0" smtClean="0"/>
              <a:t>هناك قارئ الشاشة مفتوحة المصدر للمكفوفين تحت الويندوز مع أكثر من 22 لغة، ويستخدم </a:t>
            </a:r>
            <a:r>
              <a:rPr lang="en-US" dirty="0" smtClean="0"/>
              <a:t>TTS </a:t>
            </a:r>
            <a:r>
              <a:rPr lang="ar-EG" dirty="0" smtClean="0"/>
              <a:t>مفتوحة المصدر التي تتحدث مختلف اللغات اللاتينية مثل: الإنجليزية، الفرنسية، الألمانية والفنلندية، الخ</a:t>
            </a:r>
          </a:p>
          <a:p>
            <a:pPr algn="r" rtl="1"/>
            <a:r>
              <a:rPr lang="ar-EG" dirty="0" smtClean="0"/>
              <a:t>وائل زكريا ترجم نسخة إلى اللغة العربية لمستخدمي الكمبيوتر المكفوفين، لذلك وضع عربي </a:t>
            </a:r>
            <a:r>
              <a:rPr lang="en-US" dirty="0" smtClean="0"/>
              <a:t>TTS </a:t>
            </a:r>
            <a:r>
              <a:rPr lang="ar-EG" dirty="0" smtClean="0"/>
              <a:t>مفتوحة المصدر يكون قفزة كبيرة في هذا المشروع.</a:t>
            </a:r>
            <a:endParaRPr lang="en-US" dirty="0"/>
          </a:p>
        </p:txBody>
      </p:sp>
    </p:spTree>
    <p:extLst>
      <p:ext uri="{BB962C8B-B14F-4D97-AF65-F5344CB8AC3E}">
        <p14:creationId xmlns:p14="http://schemas.microsoft.com/office/powerpoint/2010/main" val="3024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روابط</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برايل لغة عربية</a:t>
            </a:r>
          </a:p>
          <a:p>
            <a:pPr lvl="1" algn="r" rtl="1"/>
            <a:r>
              <a:rPr lang="en-US" dirty="0" smtClean="0">
                <a:hlinkClick r:id="rId2"/>
              </a:rPr>
              <a:t>http://libbraille.org/translator.php?src=%D8%A7%D9%84%D9%84%D9%87&amp;table=arabic</a:t>
            </a:r>
            <a:endParaRPr lang="ar-EG" dirty="0" smtClean="0"/>
          </a:p>
          <a:p>
            <a:pPr lvl="1" algn="r" rtl="1"/>
            <a:r>
              <a:rPr lang="en-US" dirty="0" smtClean="0">
                <a:hlinkClick r:id="rId3"/>
              </a:rPr>
              <a:t>http://nvda-project.blogspot.com/</a:t>
            </a:r>
            <a:endParaRPr lang="ar-EG" dirty="0" smtClean="0"/>
          </a:p>
          <a:p>
            <a:pPr algn="r" rtl="1"/>
            <a:r>
              <a:rPr lang="ar-EG" dirty="0" smtClean="0"/>
              <a:t>مواصفات برامج ذوي الاحتياجات الخاصة</a:t>
            </a:r>
          </a:p>
          <a:p>
            <a:pPr lvl="1" algn="r" rtl="1"/>
            <a:r>
              <a:rPr lang="en-US" dirty="0" smtClean="0">
                <a:hlinkClick r:id="rId4"/>
              </a:rPr>
              <a:t>http://www.empowermentzone.com/acc_soft.txt</a:t>
            </a:r>
            <a:endParaRPr lang="ar-EG" dirty="0" smtClean="0"/>
          </a:p>
          <a:p>
            <a:pPr lvl="1" algn="r" rtl="1"/>
            <a:r>
              <a:rPr lang="en-US" dirty="0" smtClean="0">
                <a:hlinkClick r:id="rId5"/>
              </a:rPr>
              <a:t>http://www.imsglobal.org/accessibility/accessiblevers/</a:t>
            </a:r>
            <a:endParaRPr lang="ar-EG" dirty="0" smtClean="0"/>
          </a:p>
          <a:p>
            <a:pPr lvl="1" algn="r" rtl="1"/>
            <a:r>
              <a:rPr lang="en-US" dirty="0" smtClean="0">
                <a:hlinkClick r:id="rId6"/>
              </a:rPr>
              <a:t>http://www.brainbell.com/tutors/Visual_Basic/ch16.htm</a:t>
            </a:r>
            <a:endParaRPr lang="ar-EG" dirty="0" smtClean="0"/>
          </a:p>
          <a:p>
            <a:pPr algn="r" rtl="1"/>
            <a:r>
              <a:rPr lang="ar-EG" dirty="0" smtClean="0"/>
              <a:t>موسوعة مخصصة للمكفوفين</a:t>
            </a:r>
          </a:p>
          <a:p>
            <a:pPr lvl="1" algn="r" rtl="1"/>
            <a:r>
              <a:rPr lang="en-US" dirty="0" smtClean="0">
                <a:hlinkClick r:id="rId7"/>
              </a:rPr>
              <a:t>http://blindopedia.kenanaonline.com/</a:t>
            </a:r>
            <a:endParaRPr lang="en-US" dirty="0"/>
          </a:p>
        </p:txBody>
      </p:sp>
    </p:spTree>
    <p:extLst>
      <p:ext uri="{BB962C8B-B14F-4D97-AF65-F5344CB8AC3E}">
        <p14:creationId xmlns:p14="http://schemas.microsoft.com/office/powerpoint/2010/main" val="5535908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روابط</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fontScale="92500" lnSpcReduction="10000"/>
          </a:bodyPr>
          <a:lstStyle/>
          <a:p>
            <a:pPr algn="r" rtl="1"/>
            <a:r>
              <a:rPr lang="ar-EG" dirty="0" smtClean="0"/>
              <a:t>5 دقائق تعريف برايل للمبصرين</a:t>
            </a:r>
          </a:p>
          <a:p>
            <a:pPr lvl="1" algn="r" rtl="1"/>
            <a:r>
              <a:rPr lang="en-US" dirty="0" smtClean="0">
                <a:hlinkClick r:id="rId2"/>
              </a:rPr>
              <a:t>http://www.dotlessbraille.org/Five.htm</a:t>
            </a:r>
            <a:endParaRPr lang="ar-EG" dirty="0" smtClean="0"/>
          </a:p>
          <a:p>
            <a:pPr lvl="1" algn="r" rtl="1"/>
            <a:r>
              <a:rPr lang="en-US" dirty="0" smtClean="0">
                <a:hlinkClick r:id="rId3"/>
              </a:rPr>
              <a:t>http://www.byronknoll.com/braille.html</a:t>
            </a:r>
            <a:endParaRPr lang="ar-EG" dirty="0" smtClean="0"/>
          </a:p>
          <a:p>
            <a:pPr algn="r" rtl="1"/>
            <a:r>
              <a:rPr lang="ar-EG" dirty="0" smtClean="0"/>
              <a:t>منتجات تجارية</a:t>
            </a:r>
          </a:p>
          <a:p>
            <a:pPr lvl="1" algn="r" rtl="1"/>
            <a:r>
              <a:rPr lang="en-US" dirty="0" smtClean="0">
                <a:hlinkClick r:id="rId4"/>
              </a:rPr>
              <a:t>http://www.duxburysystems.com/</a:t>
            </a:r>
            <a:endParaRPr lang="ar-EG" dirty="0" smtClean="0"/>
          </a:p>
          <a:p>
            <a:pPr lvl="1" algn="r" rtl="1"/>
            <a:r>
              <a:rPr lang="en-US" dirty="0" smtClean="0">
                <a:hlinkClick r:id="rId5"/>
              </a:rPr>
              <a:t>http://www.kurzweiledu.com/default.html</a:t>
            </a:r>
            <a:endParaRPr lang="ar-EG" dirty="0" smtClean="0"/>
          </a:p>
          <a:p>
            <a:pPr lvl="1" algn="r" rtl="1"/>
            <a:r>
              <a:rPr lang="en-US" dirty="0" smtClean="0">
                <a:hlinkClick r:id="rId6"/>
              </a:rPr>
              <a:t>http://www.nuance.com/for-individuals/by-solution/talks-zooms/index.htm</a:t>
            </a:r>
            <a:endParaRPr lang="ar-EG" dirty="0" smtClean="0"/>
          </a:p>
          <a:p>
            <a:pPr lvl="1" algn="r" rtl="1"/>
            <a:r>
              <a:rPr lang="en-US" dirty="0" smtClean="0">
                <a:hlinkClick r:id="rId7"/>
              </a:rPr>
              <a:t>http://www.freedomscientific.com/products/fs/pacmate-product-page.asp</a:t>
            </a:r>
            <a:endParaRPr lang="ar-EG" dirty="0" smtClean="0"/>
          </a:p>
          <a:p>
            <a:pPr lvl="1" algn="r" rtl="1"/>
            <a:r>
              <a:rPr lang="en-US" dirty="0" smtClean="0">
                <a:hlinkClick r:id="rId8"/>
              </a:rPr>
              <a:t>http://www.baum.de/en/products/brailledisplay/vconnect12.php</a:t>
            </a:r>
            <a:endParaRPr lang="ar-EG" dirty="0" smtClean="0"/>
          </a:p>
          <a:p>
            <a:pPr lvl="1" algn="r" rtl="1"/>
            <a:r>
              <a:rPr lang="en-US" dirty="0" smtClean="0">
                <a:hlinkClick r:id="rId9"/>
              </a:rPr>
              <a:t>http://www.yankodesign.com/2009/04/17/braille-e-book/</a:t>
            </a:r>
            <a:endParaRPr lang="ar-EG" dirty="0" smtClean="0"/>
          </a:p>
          <a:p>
            <a:pPr algn="r" rtl="1"/>
            <a:r>
              <a:rPr lang="ar-EG" dirty="0" smtClean="0"/>
              <a:t>مشروع نيفادا (قارئ الشاشة مفتوح المصدر)</a:t>
            </a:r>
          </a:p>
          <a:p>
            <a:pPr lvl="1" algn="r" rtl="1"/>
            <a:r>
              <a:rPr lang="en-US" dirty="0" smtClean="0">
                <a:hlinkClick r:id="rId10"/>
              </a:rPr>
              <a:t>http://www.nvaccess.org/</a:t>
            </a:r>
            <a:endParaRPr lang="en-US" dirty="0"/>
          </a:p>
        </p:txBody>
      </p:sp>
    </p:spTree>
    <p:extLst>
      <p:ext uri="{BB962C8B-B14F-4D97-AF65-F5344CB8AC3E}">
        <p14:creationId xmlns:p14="http://schemas.microsoft.com/office/powerpoint/2010/main" val="3098663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شكرا لحضوركم الكريم</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إنجي فوده</a:t>
            </a:r>
          </a:p>
          <a:p>
            <a:pPr marL="0" indent="0" algn="r" rtl="1">
              <a:buNone/>
            </a:pPr>
            <a:r>
              <a:rPr lang="en-US" dirty="0" smtClean="0">
                <a:hlinkClick r:id="rId2"/>
              </a:rPr>
              <a:t>efoda@ieee.org</a:t>
            </a:r>
            <a:endParaRPr lang="en-US" dirty="0" smtClean="0"/>
          </a:p>
          <a:p>
            <a:pPr algn="r" rtl="1"/>
            <a:r>
              <a:rPr lang="ar-EG" dirty="0" smtClean="0"/>
              <a:t>وائل زكريا</a:t>
            </a:r>
          </a:p>
          <a:p>
            <a:pPr marL="0" indent="0" algn="r" rtl="1">
              <a:buNone/>
            </a:pPr>
            <a:r>
              <a:rPr lang="en-US" dirty="0" smtClean="0">
                <a:hlinkClick r:id="rId3"/>
              </a:rPr>
              <a:t>wael.zein@gmail.com</a:t>
            </a:r>
            <a:endParaRPr lang="en-US" dirty="0" smtClean="0"/>
          </a:p>
          <a:p>
            <a:pPr marL="0" indent="0" algn="r" rtl="1">
              <a:buNone/>
            </a:pPr>
            <a:r>
              <a:rPr lang="en-US" dirty="0" smtClean="0">
                <a:hlinkClick r:id="rId4"/>
              </a:rPr>
              <a:t>http://waelzakareya.blogspot.com/</a:t>
            </a:r>
            <a:endParaRPr lang="en-US" dirty="0"/>
          </a:p>
        </p:txBody>
      </p:sp>
    </p:spTree>
    <p:extLst>
      <p:ext uri="{BB962C8B-B14F-4D97-AF65-F5344CB8AC3E}">
        <p14:creationId xmlns:p14="http://schemas.microsoft.com/office/powerpoint/2010/main" val="1768468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solidFill>
                  <a:schemeClr val="accent5">
                    <a:lumMod val="75000"/>
                  </a:schemeClr>
                </a:solidFill>
              </a:rPr>
              <a:t>كيف يستخدم المكفوفين و ضعاف البصر الحاسب و المحمول؟</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algn="r" rtl="1"/>
            <a:r>
              <a:rPr lang="ar-EG" dirty="0" smtClean="0"/>
              <a:t>قارئ الشاشة</a:t>
            </a:r>
          </a:p>
          <a:p>
            <a:pPr algn="r" rtl="1"/>
            <a:r>
              <a:rPr lang="ar-EG" dirty="0" smtClean="0"/>
              <a:t>مكبر الشاشة</a:t>
            </a:r>
            <a:endParaRPr lang="en-US" dirty="0" smtClean="0"/>
          </a:p>
          <a:p>
            <a:pPr algn="r" rtl="1"/>
            <a:r>
              <a:rPr lang="en-US" dirty="0" smtClean="0">
                <a:hlinkClick r:id="rId2"/>
              </a:rPr>
              <a:t>https://www.youtube.com/watch?v=8Emw3PHZcK4</a:t>
            </a:r>
            <a:endParaRPr lang="ar-EG" dirty="0" smtClean="0"/>
          </a:p>
          <a:p>
            <a:pPr algn="r" rtl="1"/>
            <a:r>
              <a:rPr lang="en-US" b="1" i="1" u="sng" dirty="0">
                <a:hlinkClick r:id="rId3"/>
              </a:rPr>
              <a:t>http://</a:t>
            </a:r>
            <a:r>
              <a:rPr lang="en-US" b="1" i="1" u="sng" dirty="0" smtClean="0">
                <a:hlinkClick r:id="rId3"/>
              </a:rPr>
              <a:t>bit.ly/1cvGOCl</a:t>
            </a:r>
          </a:p>
          <a:p>
            <a:pPr algn="r" rtl="1"/>
            <a:r>
              <a:rPr lang="en-US" dirty="0">
                <a:hlinkClick r:id="rId4"/>
              </a:rPr>
              <a:t>http://</a:t>
            </a:r>
            <a:r>
              <a:rPr lang="en-US" dirty="0" smtClean="0">
                <a:hlinkClick r:id="rId4"/>
              </a:rPr>
              <a:t>www.nytimes.com/video/science/100000002039719/the-fda-approves-a-bionic-eye.html</a:t>
            </a:r>
            <a:endParaRPr lang="en-US" dirty="0" smtClean="0"/>
          </a:p>
          <a:p>
            <a:pPr algn="r" rtl="1"/>
            <a:r>
              <a:rPr lang="en-US" dirty="0">
                <a:hlinkClick r:id="rId5"/>
              </a:rPr>
              <a:t>http://news.fiu.edu/2013/04/fiu-students-develop-eyeglasses-that-read-to-blind/58314</a:t>
            </a:r>
            <a:endParaRPr lang="en-US" b="1" i="1" u="sng" dirty="0">
              <a:hlinkClick r:id="rId3"/>
            </a:endParaRPr>
          </a:p>
          <a:p>
            <a:pPr algn="r" rtl="1"/>
            <a:endParaRPr lang="en-US" dirty="0"/>
          </a:p>
        </p:txBody>
      </p:sp>
    </p:spTree>
    <p:extLst>
      <p:ext uri="{BB962C8B-B14F-4D97-AF65-F5344CB8AC3E}">
        <p14:creationId xmlns:p14="http://schemas.microsoft.com/office/powerpoint/2010/main" val="280449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Rectangle 11"/>
          <p:cNvSpPr>
            <a:spLocks noGrp="1" noChangeArrowheads="1"/>
          </p:cNvSpPr>
          <p:nvPr>
            <p:ph type="title"/>
          </p:nvPr>
        </p:nvSpPr>
        <p:spPr>
          <a:noFill/>
          <a:ln/>
        </p:spPr>
        <p:txBody>
          <a:bodyPr/>
          <a:lstStyle/>
          <a:p>
            <a:pPr algn="r" rtl="1"/>
            <a:r>
              <a:rPr lang="ar-EG" dirty="0">
                <a:solidFill>
                  <a:schemeClr val="accent5">
                    <a:lumMod val="75000"/>
                  </a:schemeClr>
                </a:solidFill>
              </a:rPr>
              <a:t>كاشف ألوان ناطق </a:t>
            </a:r>
            <a:endParaRPr lang="en-US" dirty="0">
              <a:solidFill>
                <a:schemeClr val="accent5">
                  <a:lumMod val="75000"/>
                </a:schemeClr>
              </a:solidFill>
            </a:endParaRPr>
          </a:p>
        </p:txBody>
      </p:sp>
      <p:pic>
        <p:nvPicPr>
          <p:cNvPr id="12298" name="Picture 10" descr="Colour%20Detector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752600" y="1600200"/>
            <a:ext cx="43434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7" name="Rectangle 9"/>
          <p:cNvSpPr>
            <a:spLocks noGrp="1" noChangeArrowheads="1"/>
          </p:cNvSpPr>
          <p:nvPr>
            <p:ph type="body" sz="half" idx="2"/>
          </p:nvPr>
        </p:nvSpPr>
        <p:spPr/>
        <p:txBody>
          <a:bodyPr/>
          <a:lstStyle/>
          <a:p>
            <a:pPr algn="justLow" rtl="1"/>
            <a:r>
              <a:rPr lang="ar-EG" dirty="0" smtClean="0"/>
              <a:t>ألوان </a:t>
            </a:r>
            <a:r>
              <a:rPr lang="ar-EG" dirty="0"/>
              <a:t>الملابس </a:t>
            </a:r>
            <a:r>
              <a:rPr lang="ar-EG" dirty="0" smtClean="0"/>
              <a:t>والمفروشات</a:t>
            </a:r>
            <a:endParaRPr lang="en-US" dirty="0" smtClean="0"/>
          </a:p>
          <a:p>
            <a:pPr algn="justLow" rtl="1"/>
            <a:r>
              <a:rPr lang="ar-EG" dirty="0" smtClean="0"/>
              <a:t> </a:t>
            </a:r>
            <a:r>
              <a:rPr lang="ar-EG" dirty="0"/>
              <a:t>يستخدمه المكفوفين وذوي عمى الألوان</a:t>
            </a:r>
            <a:r>
              <a:rPr lang="ar-EG" dirty="0" smtClean="0"/>
              <a:t>.</a:t>
            </a:r>
            <a:endParaRPr lang="en-US" dirty="0" smtClean="0"/>
          </a:p>
          <a:p>
            <a:pPr algn="justLow" rtl="1"/>
            <a:r>
              <a:rPr lang="ar-EG" dirty="0" smtClean="0"/>
              <a:t> </a:t>
            </a:r>
            <a:r>
              <a:rPr lang="ar-EG" dirty="0"/>
              <a:t>الجهاز يعتمد على تحري الألوان من خلال كاميرا صغيرة وبرنامج بسيط. </a:t>
            </a:r>
            <a:endParaRPr lang="en-US" dirty="0" smtClean="0"/>
          </a:p>
          <a:p>
            <a:pPr algn="justLow" rtl="1"/>
            <a:r>
              <a:rPr lang="ar-EG" dirty="0" smtClean="0">
                <a:solidFill>
                  <a:srgbClr val="FF0000"/>
                </a:solidFill>
              </a:rPr>
              <a:t>سعر </a:t>
            </a:r>
            <a:r>
              <a:rPr lang="ar-EG" dirty="0">
                <a:solidFill>
                  <a:srgbClr val="FF0000"/>
                </a:solidFill>
              </a:rPr>
              <a:t>الجهاز 54 جنيه استرليني!</a:t>
            </a:r>
            <a:endParaRPr lang="en-US" dirty="0">
              <a:solidFill>
                <a:srgbClr val="FF0000"/>
              </a:solidFill>
            </a:endParaRPr>
          </a:p>
        </p:txBody>
      </p:sp>
    </p:spTree>
    <p:extLst>
      <p:ext uri="{BB962C8B-B14F-4D97-AF65-F5344CB8AC3E}">
        <p14:creationId xmlns:p14="http://schemas.microsoft.com/office/powerpoint/2010/main" val="232711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pPr algn="r" rtl="1"/>
            <a:r>
              <a:rPr lang="ar-EG" b="1" dirty="0">
                <a:solidFill>
                  <a:schemeClr val="accent5">
                    <a:lumMod val="75000"/>
                  </a:schemeClr>
                </a:solidFill>
              </a:rPr>
              <a:t>آلة حاسبة ناطقة </a:t>
            </a:r>
            <a:endParaRPr lang="en-US" b="1" dirty="0">
              <a:solidFill>
                <a:schemeClr val="accent5">
                  <a:lumMod val="75000"/>
                </a:schemeClr>
              </a:solidFill>
            </a:endParaRPr>
          </a:p>
        </p:txBody>
      </p:sp>
      <p:pic>
        <p:nvPicPr>
          <p:cNvPr id="16391" name="Picture 7" descr="A4Calculator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782764" y="1447800"/>
            <a:ext cx="4097337"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0" name="Rectangle 6"/>
          <p:cNvSpPr>
            <a:spLocks noGrp="1" noChangeArrowheads="1"/>
          </p:cNvSpPr>
          <p:nvPr>
            <p:ph type="body" sz="half" idx="2"/>
          </p:nvPr>
        </p:nvSpPr>
        <p:spPr/>
        <p:txBody>
          <a:bodyPr/>
          <a:lstStyle/>
          <a:p>
            <a:pPr algn="r" rtl="1"/>
            <a:r>
              <a:rPr lang="ar-EG" dirty="0" smtClean="0"/>
              <a:t>قراءة </a:t>
            </a:r>
            <a:r>
              <a:rPr lang="ar-EG" dirty="0"/>
              <a:t>الأرقام الكبيرة رقما رقما أو نطق العدد بالكامل. </a:t>
            </a:r>
            <a:endParaRPr lang="en-US" dirty="0" smtClean="0"/>
          </a:p>
          <a:p>
            <a:pPr algn="r" rtl="1"/>
            <a:r>
              <a:rPr lang="ar-EG" dirty="0" smtClean="0"/>
              <a:t>تستخدم </a:t>
            </a:r>
            <a:r>
              <a:rPr lang="ar-EG" dirty="0"/>
              <a:t>هذه الحاسبة لأغراض تعليمية أو لأغراض احترافية مثل المحاسبة وما إليها.</a:t>
            </a:r>
            <a:endParaRPr lang="en-US" dirty="0"/>
          </a:p>
        </p:txBody>
      </p:sp>
    </p:spTree>
    <p:extLst>
      <p:ext uri="{BB962C8B-B14F-4D97-AF65-F5344CB8AC3E}">
        <p14:creationId xmlns:p14="http://schemas.microsoft.com/office/powerpoint/2010/main" val="2590605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9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pPr algn="r" rtl="1"/>
            <a:r>
              <a:rPr lang="ar-EG" dirty="0">
                <a:solidFill>
                  <a:schemeClr val="accent5">
                    <a:lumMod val="75000"/>
                  </a:schemeClr>
                </a:solidFill>
              </a:rPr>
              <a:t>جهاز التعرف على العملة الورقية </a:t>
            </a:r>
            <a:endParaRPr lang="en-US" dirty="0">
              <a:solidFill>
                <a:schemeClr val="accent5">
                  <a:lumMod val="75000"/>
                </a:schemeClr>
              </a:solidFill>
            </a:endParaRPr>
          </a:p>
        </p:txBody>
      </p:sp>
      <p:pic>
        <p:nvPicPr>
          <p:cNvPr id="18439" name="Picture 7" descr="BanknoteL"/>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700685" y="1600201"/>
            <a:ext cx="4963917" cy="33158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8" name="Rectangle 6"/>
          <p:cNvSpPr>
            <a:spLocks noGrp="1" noChangeArrowheads="1"/>
          </p:cNvSpPr>
          <p:nvPr>
            <p:ph type="body" sz="half" idx="2"/>
          </p:nvPr>
        </p:nvSpPr>
        <p:spPr/>
        <p:txBody>
          <a:bodyPr/>
          <a:lstStyle/>
          <a:p>
            <a:pPr algn="justLow" rtl="1"/>
            <a:r>
              <a:rPr lang="ar-EG" dirty="0" smtClean="0"/>
              <a:t>التفريق </a:t>
            </a:r>
            <a:r>
              <a:rPr lang="ar-EG" dirty="0"/>
              <a:t>بين الفئات الورقية لأي عملة يحتاج للرؤية </a:t>
            </a:r>
            <a:r>
              <a:rPr lang="ar-EG" dirty="0" smtClean="0"/>
              <a:t>الدقيقة</a:t>
            </a:r>
            <a:endParaRPr lang="en-US" dirty="0" smtClean="0"/>
          </a:p>
          <a:p>
            <a:pPr algn="justLow" rtl="1"/>
            <a:r>
              <a:rPr lang="ar-EG" dirty="0" smtClean="0"/>
              <a:t>يساعد </a:t>
            </a:r>
            <a:r>
              <a:rPr lang="ar-EG" dirty="0"/>
              <a:t>المكفوف على التعرف على فئة العملة </a:t>
            </a:r>
            <a:endParaRPr lang="en-US" dirty="0"/>
          </a:p>
          <a:p>
            <a:pPr algn="justLow" rtl="1"/>
            <a:r>
              <a:rPr lang="ar-EG" dirty="0" smtClean="0"/>
              <a:t>يحفظ </a:t>
            </a:r>
            <a:r>
              <a:rPr lang="ar-EG" dirty="0"/>
              <a:t>خصوصيته المالية بعيدا عن أي ابتزاز أو </a:t>
            </a:r>
            <a:r>
              <a:rPr lang="ar-EG" dirty="0" smtClean="0"/>
              <a:t>اختراق.</a:t>
            </a:r>
            <a:endParaRPr lang="en-US" dirty="0"/>
          </a:p>
        </p:txBody>
      </p:sp>
    </p:spTree>
    <p:extLst>
      <p:ext uri="{BB962C8B-B14F-4D97-AF65-F5344CB8AC3E}">
        <p14:creationId xmlns:p14="http://schemas.microsoft.com/office/powerpoint/2010/main" val="2374677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p:txBody>
          <a:bodyPr/>
          <a:lstStyle/>
          <a:p>
            <a:pPr algn="r" rtl="1"/>
            <a:r>
              <a:rPr lang="ar-EG" dirty="0">
                <a:solidFill>
                  <a:schemeClr val="accent5">
                    <a:lumMod val="75000"/>
                  </a:schemeClr>
                </a:solidFill>
              </a:rPr>
              <a:t>جهاز قياس الحرارة</a:t>
            </a:r>
            <a:endParaRPr lang="en-US" dirty="0">
              <a:solidFill>
                <a:schemeClr val="accent5">
                  <a:lumMod val="75000"/>
                </a:schemeClr>
              </a:solidFill>
            </a:endParaRPr>
          </a:p>
        </p:txBody>
      </p:sp>
      <p:pic>
        <p:nvPicPr>
          <p:cNvPr id="20487" name="Picture 7" descr="insideoutside THARmomete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828800" y="1676400"/>
            <a:ext cx="41148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6" name="Rectangle 6"/>
          <p:cNvSpPr>
            <a:spLocks noGrp="1" noChangeArrowheads="1"/>
          </p:cNvSpPr>
          <p:nvPr>
            <p:ph type="body" sz="half" idx="2"/>
          </p:nvPr>
        </p:nvSpPr>
        <p:spPr/>
        <p:txBody>
          <a:bodyPr/>
          <a:lstStyle/>
          <a:p>
            <a:pPr algn="justLow" rtl="1"/>
            <a:r>
              <a:rPr lang="ar-EG" sz="2400" dirty="0"/>
              <a:t>أحيانا ما ينصح الأطباء بعض حالات المكفوفين وضعاف البصر بالبعد عن الأماكن ذات درجات الحرارة المنخفضة أو المرتفعة بشكل كبير خاصة لمشاكل </a:t>
            </a:r>
            <a:r>
              <a:rPr lang="ar-EG" sz="2400" dirty="0" smtClean="0"/>
              <a:t>القرنية</a:t>
            </a:r>
            <a:endParaRPr lang="en-US" sz="2400" dirty="0" smtClean="0"/>
          </a:p>
          <a:p>
            <a:pPr algn="justLow" rtl="1"/>
            <a:r>
              <a:rPr lang="ar-EG" sz="2400" dirty="0" smtClean="0"/>
              <a:t> </a:t>
            </a:r>
            <a:r>
              <a:rPr lang="ar-EG" sz="2400" dirty="0"/>
              <a:t>وأحيانا ما يحتاج المكفوف لمعرفة درجة حرارة الشارع قبل الخروج لكي يحدد نوع ملابسه وذلك لغياب قدرته على تحري الغيوم وأعراض الظروف المناخية. </a:t>
            </a:r>
            <a:endParaRPr lang="en-US" sz="2400" dirty="0" smtClean="0"/>
          </a:p>
          <a:p>
            <a:pPr algn="justLow" rtl="1"/>
            <a:r>
              <a:rPr lang="ar-EG" sz="2400" dirty="0" smtClean="0"/>
              <a:t>لهذا </a:t>
            </a:r>
            <a:r>
              <a:rPr lang="ar-EG" sz="2400" dirty="0"/>
              <a:t>صمم هذا الجهاز لقياس درجة الحرارة الداخلية والخارجية</a:t>
            </a:r>
            <a:r>
              <a:rPr lang="ar-EG" sz="2400" b="1" dirty="0"/>
              <a:t>.</a:t>
            </a:r>
            <a:endParaRPr lang="en-US" sz="2400" b="1" dirty="0"/>
          </a:p>
        </p:txBody>
      </p:sp>
    </p:spTree>
    <p:extLst>
      <p:ext uri="{BB962C8B-B14F-4D97-AF65-F5344CB8AC3E}">
        <p14:creationId xmlns:p14="http://schemas.microsoft.com/office/powerpoint/2010/main" val="3773878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pPr algn="r" rtl="1"/>
            <a:r>
              <a:rPr lang="ar-EG" dirty="0">
                <a:solidFill>
                  <a:schemeClr val="accent5">
                    <a:lumMod val="75000"/>
                  </a:schemeClr>
                </a:solidFill>
              </a:rPr>
              <a:t>جهاز لقراءة الكتب والوثائق المطبوعة </a:t>
            </a:r>
            <a:endParaRPr lang="en-US" dirty="0">
              <a:solidFill>
                <a:schemeClr val="accent5">
                  <a:lumMod val="75000"/>
                </a:schemeClr>
              </a:solidFill>
            </a:endParaRPr>
          </a:p>
        </p:txBody>
      </p:sp>
      <p:pic>
        <p:nvPicPr>
          <p:cNvPr id="22535" name="Picture 7" descr="ScannaR Compact 2"/>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1031595" y="1600201"/>
            <a:ext cx="4841171" cy="3712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4" name="Rectangle 6"/>
          <p:cNvSpPr>
            <a:spLocks noGrp="1" noChangeArrowheads="1"/>
          </p:cNvSpPr>
          <p:nvPr>
            <p:ph type="body" sz="half" idx="2"/>
          </p:nvPr>
        </p:nvSpPr>
        <p:spPr/>
        <p:txBody>
          <a:bodyPr/>
          <a:lstStyle/>
          <a:p>
            <a:pPr algn="justLow" rtl="1"/>
            <a:r>
              <a:rPr lang="ar-EG" dirty="0" smtClean="0"/>
              <a:t>قراءة </a:t>
            </a:r>
            <a:r>
              <a:rPr lang="ar-EG" dirty="0"/>
              <a:t>أي مطبوعات مثل الكتب ونشرات الأدوية </a:t>
            </a:r>
            <a:r>
              <a:rPr lang="ar-EG" dirty="0" smtClean="0"/>
              <a:t>والفواتير</a:t>
            </a:r>
            <a:endParaRPr lang="en-US" dirty="0" smtClean="0"/>
          </a:p>
          <a:p>
            <a:pPr algn="justLow" rtl="1"/>
            <a:r>
              <a:rPr lang="ar-EG" dirty="0" smtClean="0"/>
              <a:t>يمنحهم </a:t>
            </a:r>
            <a:r>
              <a:rPr lang="ar-EG" dirty="0"/>
              <a:t>استقلالية دراسية وحياتية غير مسبوقة</a:t>
            </a:r>
            <a:r>
              <a:rPr lang="ar-EG" dirty="0" smtClean="0"/>
              <a:t>.</a:t>
            </a:r>
            <a:endParaRPr lang="en-US" dirty="0" smtClean="0"/>
          </a:p>
          <a:p>
            <a:pPr algn="justLow" rtl="1"/>
            <a:r>
              <a:rPr lang="ar-EG" dirty="0" smtClean="0"/>
              <a:t> </a:t>
            </a:r>
            <a:r>
              <a:rPr lang="ar-EG" dirty="0"/>
              <a:t>يعتمد الجهاز على المسح </a:t>
            </a:r>
            <a:r>
              <a:rPr lang="ar-EG" dirty="0" smtClean="0"/>
              <a:t>الضوئي</a:t>
            </a:r>
            <a:endParaRPr lang="en-US" dirty="0" smtClean="0"/>
          </a:p>
          <a:p>
            <a:pPr algn="justLow" rtl="1"/>
            <a:r>
              <a:rPr lang="ar-EG" dirty="0" smtClean="0"/>
              <a:t> </a:t>
            </a:r>
            <a:r>
              <a:rPr lang="ar-EG" dirty="0"/>
              <a:t>ثم التعرف الضوئي على </a:t>
            </a:r>
            <a:r>
              <a:rPr lang="ar-EG" dirty="0" smtClean="0"/>
              <a:t>الحروف</a:t>
            </a:r>
            <a:endParaRPr lang="en-US" dirty="0" smtClean="0"/>
          </a:p>
          <a:p>
            <a:pPr algn="justLow" rtl="1"/>
            <a:r>
              <a:rPr lang="ar-EG" dirty="0" smtClean="0"/>
              <a:t>ومن </a:t>
            </a:r>
            <a:r>
              <a:rPr lang="ar-EG" dirty="0"/>
              <a:t>ثم قراءتها بالصوت استنادا إلى آلة نطق مزود بها الجهاز.</a:t>
            </a:r>
            <a:endParaRPr lang="en-US" dirty="0"/>
          </a:p>
        </p:txBody>
      </p:sp>
    </p:spTree>
    <p:extLst>
      <p:ext uri="{BB962C8B-B14F-4D97-AF65-F5344CB8AC3E}">
        <p14:creationId xmlns:p14="http://schemas.microsoft.com/office/powerpoint/2010/main" val="1797364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3689</TotalTime>
  <Words>1687</Words>
  <Application>Microsoft Office PowerPoint</Application>
  <PresentationFormat>Widescreen</PresentationFormat>
  <Paragraphs>277</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 Unicode MS</vt:lpstr>
      <vt:lpstr>al abdulla</vt:lpstr>
      <vt:lpstr>Arial</vt:lpstr>
      <vt:lpstr>Calibri</vt:lpstr>
      <vt:lpstr>Calibri Light</vt:lpstr>
      <vt:lpstr>Times New Roman</vt:lpstr>
      <vt:lpstr>Traditional Arabic</vt:lpstr>
      <vt:lpstr>Office Theme</vt:lpstr>
      <vt:lpstr>هندسة من أجل المكفوفين العرب </vt:lpstr>
      <vt:lpstr>أجندة</vt:lpstr>
      <vt:lpstr>نبذة سريعة</vt:lpstr>
      <vt:lpstr>كيف يستخدم المكفوفين و ضعاف البصر الحاسب و المحمول؟</vt:lpstr>
      <vt:lpstr>كاشف ألوان ناطق </vt:lpstr>
      <vt:lpstr>آلة حاسبة ناطقة </vt:lpstr>
      <vt:lpstr>جهاز التعرف على العملة الورقية </vt:lpstr>
      <vt:lpstr>جهاز قياس الحرارة</vt:lpstr>
      <vt:lpstr>جهاز لقراءة الكتب والوثائق المطبوعة </vt:lpstr>
      <vt:lpstr>جهاز تحديد الاتجاهات والمناطق </vt:lpstr>
      <vt:lpstr>جهاز قارئ الملصقات </vt:lpstr>
      <vt:lpstr>شريط قياس ناطق </vt:lpstr>
      <vt:lpstr>وعاء ناطق </vt:lpstr>
      <vt:lpstr>مفكرة بطريقة برايل و ناطقة </vt:lpstr>
      <vt:lpstr>روابط مفيدة</vt:lpstr>
      <vt:lpstr>المشكلات</vt:lpstr>
      <vt:lpstr>الحل</vt:lpstr>
      <vt:lpstr>نشاط جمعية رسالة للمكفوفين</vt:lpstr>
      <vt:lpstr>ما هو برايل؟ </vt:lpstr>
      <vt:lpstr>أكواد برايل للغة العربية</vt:lpstr>
      <vt:lpstr>PowerPoint Presentation</vt:lpstr>
      <vt:lpstr>أكواد اضافية للغة العربية</vt:lpstr>
      <vt:lpstr>برايل 1، 2 (Braille Grade 1,2)</vt:lpstr>
      <vt:lpstr>للغة العربية</vt:lpstr>
      <vt:lpstr>ما هو BRF؟</vt:lpstr>
      <vt:lpstr>طابعات برايل Braille Embosser</vt:lpstr>
      <vt:lpstr>الفرق بين برايل المصري و السعودي</vt:lpstr>
      <vt:lpstr>ما هي المواصفات الضرورية لعمل برنامج لمكفوفين (هل قارئ الشاشة يستطيع قرائته أم لا؟) </vt:lpstr>
      <vt:lpstr>عند الكتابة باللغة العربية للمكفوفين</vt:lpstr>
      <vt:lpstr>نقاط تراعي عند تصميم  الأجهزة</vt:lpstr>
      <vt:lpstr>مشروع شاشة حاسب آلي أبيض و أسود</vt:lpstr>
      <vt:lpstr>المصحف الكفي البارز</vt:lpstr>
      <vt:lpstr>قارئ الشاشة</vt:lpstr>
      <vt:lpstr>تحويل النص إلى الخطاب للغة العربية لنظام التشغيل ويندوز أو الهواتف (البرامج) Open source Arabic TTS(Text To Speech) for windows and/or phones (software) </vt:lpstr>
      <vt:lpstr>روابط</vt:lpstr>
      <vt:lpstr>روابط</vt:lpstr>
      <vt:lpstr>شكرا لحضوركم الكريم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efoda@ieee.org</dc:creator>
  <cp:lastModifiedBy>Engy Foda</cp:lastModifiedBy>
  <cp:revision>129</cp:revision>
  <dcterms:created xsi:type="dcterms:W3CDTF">2013-09-13T21:41:59Z</dcterms:created>
  <dcterms:modified xsi:type="dcterms:W3CDTF">2013-11-22T13:38:54Z</dcterms:modified>
</cp:coreProperties>
</file>